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9" r:id="rId3"/>
    <p:sldId id="258" r:id="rId4"/>
    <p:sldId id="261" r:id="rId5"/>
    <p:sldId id="262" r:id="rId6"/>
    <p:sldId id="263" r:id="rId7"/>
    <p:sldId id="257" r:id="rId8"/>
    <p:sldId id="256" r:id="rId9"/>
    <p:sldId id="260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02891"/>
    <a:srgbClr val="A45DAB"/>
    <a:srgbClr val="C74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727" autoAdjust="0"/>
  </p:normalViewPr>
  <p:slideViewPr>
    <p:cSldViewPr snapToGrid="0">
      <p:cViewPr varScale="1">
        <p:scale>
          <a:sx n="103" d="100"/>
          <a:sy n="103" d="100"/>
        </p:scale>
        <p:origin x="126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B39A62-0D02-4BBE-BB8C-276C455EB45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78EC65-DA88-49B5-A290-A468FC2CE511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1) Build 6 models for each statistic</a:t>
          </a:r>
        </a:p>
      </dgm:t>
    </dgm:pt>
    <dgm:pt modelId="{6DC394DB-5812-4266-9847-53215721F839}" type="parTrans" cxnId="{1FA5CE6D-619D-40AD-A5B1-98712FFEB41A}">
      <dgm:prSet/>
      <dgm:spPr/>
      <dgm:t>
        <a:bodyPr/>
        <a:lstStyle/>
        <a:p>
          <a:endParaRPr lang="en-US"/>
        </a:p>
      </dgm:t>
    </dgm:pt>
    <dgm:pt modelId="{B038B885-7A37-41AD-B36C-A06124F14FB9}" type="sibTrans" cxnId="{1FA5CE6D-619D-40AD-A5B1-98712FFEB41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01F316A9-0B01-4C7A-AD04-D52F4C38931A}">
          <dgm:prSet phldrT="[Text]"/>
          <dgm:spPr>
            <a:effectLst>
              <a:glow rad="101600">
                <a:srgbClr val="7030A0">
                  <a:alpha val="60000"/>
                </a:srgbClr>
              </a:glow>
            </a:effectLst>
          </dgm:spPr>
          <dgm:t>
            <a:bodyPr/>
            <a:lstStyle/>
            <a:p>
              <a:r>
                <a:rPr lang="en-US" dirty="0"/>
                <a:t>2) Pick the model with the highest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  <m:sup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dirty="0"/>
                <a:t>value</a:t>
              </a:r>
            </a:p>
          </dgm:t>
        </dgm:pt>
      </mc:Choice>
      <mc:Fallback>
        <dgm:pt modelId="{01F316A9-0B01-4C7A-AD04-D52F4C38931A}">
          <dgm:prSet phldrT="[Text]"/>
          <dgm:spPr>
            <a:effectLst>
              <a:glow rad="101600">
                <a:srgbClr val="7030A0">
                  <a:alpha val="60000"/>
                </a:srgbClr>
              </a:glow>
            </a:effectLst>
          </dgm:spPr>
          <dgm:t>
            <a:bodyPr/>
            <a:lstStyle/>
            <a:p>
              <a:r>
                <a:rPr lang="en-US" dirty="0"/>
                <a:t>2) Pick the model with the highest </a:t>
              </a:r>
              <a:r>
                <a:rPr lang="en-US" i="0">
                  <a:latin typeface="Cambria Math" panose="02040503050406030204" pitchFamily="18" charset="0"/>
                </a:rPr>
                <a:t>𝑟^2</a:t>
              </a:r>
              <a:r>
                <a:rPr lang="en-US" dirty="0"/>
                <a:t>value</a:t>
              </a:r>
            </a:p>
          </dgm:t>
        </dgm:pt>
      </mc:Fallback>
    </mc:AlternateContent>
    <dgm:pt modelId="{602A85B3-10F9-46C9-9927-1EBA31228FA0}" type="parTrans" cxnId="{D01E2F4D-C8A9-4023-BD75-82863FDBABEE}">
      <dgm:prSet/>
      <dgm:spPr/>
      <dgm:t>
        <a:bodyPr/>
        <a:lstStyle/>
        <a:p>
          <a:endParaRPr lang="en-US"/>
        </a:p>
      </dgm:t>
    </dgm:pt>
    <dgm:pt modelId="{06E4793B-2079-4FBB-8FC5-6803AF88E36B}" type="sibTrans" cxnId="{D01E2F4D-C8A9-4023-BD75-82863FDBABEE}">
      <dgm:prSet/>
      <dgm:spPr/>
      <dgm:t>
        <a:bodyPr/>
        <a:lstStyle/>
        <a:p>
          <a:endParaRPr lang="en-US"/>
        </a:p>
      </dgm:t>
    </dgm:pt>
    <dgm:pt modelId="{5666149C-E5A7-42DE-B11C-90EE848D3149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3) Put the predictions from that model into the dataset as true</a:t>
          </a:r>
        </a:p>
      </dgm:t>
    </dgm:pt>
    <dgm:pt modelId="{AA1500C6-B79D-4F23-97B6-BBEA0B5C6AEA}" type="parTrans" cxnId="{046DF78B-E718-40AB-840C-E1BFFDF9C8D3}">
      <dgm:prSet/>
      <dgm:spPr/>
      <dgm:t>
        <a:bodyPr/>
        <a:lstStyle/>
        <a:p>
          <a:endParaRPr lang="en-US"/>
        </a:p>
      </dgm:t>
    </dgm:pt>
    <dgm:pt modelId="{EEEE908D-A005-406E-8EBC-066831AB528F}" type="sibTrans" cxnId="{046DF78B-E718-40AB-840C-E1BFFDF9C8D3}">
      <dgm:prSet/>
      <dgm:spPr/>
      <dgm:t>
        <a:bodyPr/>
        <a:lstStyle/>
        <a:p>
          <a:endParaRPr lang="en-US"/>
        </a:p>
      </dgm:t>
    </dgm:pt>
    <dgm:pt modelId="{B793D8DC-1008-45F9-97FC-F1CA03E041D2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6) Put the predictions from that model into the dataset as true </a:t>
          </a:r>
        </a:p>
      </dgm:t>
    </dgm:pt>
    <dgm:pt modelId="{AB9203C5-52D4-43DD-87C2-FD45AA20A64F}" type="parTrans" cxnId="{29C3ED30-7A02-451A-97EE-A71885C9FCB8}">
      <dgm:prSet/>
      <dgm:spPr/>
      <dgm:t>
        <a:bodyPr/>
        <a:lstStyle/>
        <a:p>
          <a:endParaRPr lang="en-US"/>
        </a:p>
      </dgm:t>
    </dgm:pt>
    <dgm:pt modelId="{E5E3A5B3-0891-4334-BA9D-C0523EE4E0B7}" type="sibTrans" cxnId="{29C3ED30-7A02-451A-97EE-A71885C9FCB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72CE1417-0253-4C65-9F4A-5F099A200FA0}">
          <dgm:prSet phldrT="[Text]"/>
          <dgm:spPr>
            <a:effectLst>
              <a:glow rad="101600">
                <a:srgbClr val="7030A0">
                  <a:alpha val="60000"/>
                </a:srgbClr>
              </a:glow>
            </a:effectLst>
          </dgm:spPr>
          <dgm:t>
            <a:bodyPr/>
            <a:lstStyle/>
            <a:p>
              <a:r>
                <a:rPr lang="en-US" dirty="0"/>
                <a:t>5) Pick the model with the highest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  <m:sup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dirty="0"/>
                <a:t>value</a:t>
              </a:r>
            </a:p>
          </dgm:t>
        </dgm:pt>
      </mc:Choice>
      <mc:Fallback>
        <dgm:pt modelId="{72CE1417-0253-4C65-9F4A-5F099A200FA0}">
          <dgm:prSet phldrT="[Text]"/>
          <dgm:spPr>
            <a:effectLst>
              <a:glow rad="101600">
                <a:srgbClr val="7030A0">
                  <a:alpha val="60000"/>
                </a:srgbClr>
              </a:glow>
            </a:effectLst>
          </dgm:spPr>
          <dgm:t>
            <a:bodyPr/>
            <a:lstStyle/>
            <a:p>
              <a:r>
                <a:rPr lang="en-US" dirty="0"/>
                <a:t>5) Pick the model with the highest </a:t>
              </a:r>
              <a:r>
                <a:rPr lang="en-US" i="0">
                  <a:latin typeface="Cambria Math" panose="02040503050406030204" pitchFamily="18" charset="0"/>
                </a:rPr>
                <a:t>𝑟^2</a:t>
              </a:r>
              <a:r>
                <a:rPr lang="en-US" dirty="0"/>
                <a:t>value</a:t>
              </a:r>
            </a:p>
          </dgm:t>
        </dgm:pt>
      </mc:Fallback>
    </mc:AlternateContent>
    <dgm:pt modelId="{AC5B3C30-41AB-4D3B-88E6-FD6C2EC9DE72}" type="parTrans" cxnId="{D17AC7DF-3B5D-4D5B-9038-DC59ADE92934}">
      <dgm:prSet/>
      <dgm:spPr/>
      <dgm:t>
        <a:bodyPr/>
        <a:lstStyle/>
        <a:p>
          <a:endParaRPr lang="en-US"/>
        </a:p>
      </dgm:t>
    </dgm:pt>
    <dgm:pt modelId="{38983262-31E3-4049-9C88-87F8A6B9AEE1}" type="sibTrans" cxnId="{D17AC7DF-3B5D-4D5B-9038-DC59ADE92934}">
      <dgm:prSet/>
      <dgm:spPr/>
      <dgm:t>
        <a:bodyPr/>
        <a:lstStyle/>
        <a:p>
          <a:endParaRPr lang="en-US"/>
        </a:p>
      </dgm:t>
    </dgm:pt>
    <dgm:pt modelId="{2CE481C2-DC44-4CE7-927D-9583B08C3351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4) Build 6-k models for each statistic where k is the number of accepted models </a:t>
          </a:r>
        </a:p>
      </dgm:t>
    </dgm:pt>
    <dgm:pt modelId="{7D4F87F5-684D-4BA1-88CC-47E3654E4CBD}" type="parTrans" cxnId="{11F65D43-4B6B-4E89-8FA7-601C2F0C5991}">
      <dgm:prSet/>
      <dgm:spPr/>
      <dgm:t>
        <a:bodyPr/>
        <a:lstStyle/>
        <a:p>
          <a:endParaRPr lang="en-US"/>
        </a:p>
      </dgm:t>
    </dgm:pt>
    <dgm:pt modelId="{D1F058CB-E79A-4DE5-80F5-1E074D36E9EA}" type="sibTrans" cxnId="{11F65D43-4B6B-4E89-8FA7-601C2F0C5991}">
      <dgm:prSet/>
      <dgm:spPr/>
      <dgm:t>
        <a:bodyPr/>
        <a:lstStyle/>
        <a:p>
          <a:endParaRPr lang="en-US"/>
        </a:p>
      </dgm:t>
    </dgm:pt>
    <dgm:pt modelId="{93EA1D28-4784-4FA2-93BF-B483847C29B1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7) Repeat steps 4-6 until k=5</a:t>
          </a:r>
        </a:p>
      </dgm:t>
    </dgm:pt>
    <dgm:pt modelId="{D6D5D2DA-3FD9-452A-92DE-A43661295102}" type="parTrans" cxnId="{4D952DE1-E082-4668-B6ED-7E5FBA8A62CF}">
      <dgm:prSet/>
      <dgm:spPr/>
      <dgm:t>
        <a:bodyPr/>
        <a:lstStyle/>
        <a:p>
          <a:endParaRPr lang="en-US"/>
        </a:p>
      </dgm:t>
    </dgm:pt>
    <dgm:pt modelId="{AEEB44F9-CF34-435E-8924-7BD768D80A3A}" type="sibTrans" cxnId="{4D952DE1-E082-4668-B6ED-7E5FBA8A62C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873D0E2-4DD1-4706-97FB-FBD42F22F4AF}">
          <dgm:prSet phldrT="[Text]"/>
          <dgm:spPr>
            <a:effectLst>
              <a:glow rad="101600">
                <a:srgbClr val="7030A0">
                  <a:alpha val="60000"/>
                </a:srgbClr>
              </a:glow>
            </a:effectLst>
          </dgm:spPr>
          <dgm:t>
            <a:bodyPr/>
            <a:lstStyle/>
            <a:p>
              <a:r>
                <a:rPr lang="en-US" dirty="0"/>
                <a:t>8) Build a model on the last statistic and total, pick the model with the highest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  <m:sup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dirty="0"/>
                <a:t>value</a:t>
              </a:r>
            </a:p>
          </dgm:t>
        </dgm:pt>
      </mc:Choice>
      <mc:Fallback>
        <dgm:pt modelId="{6873D0E2-4DD1-4706-97FB-FBD42F22F4AF}">
          <dgm:prSet phldrT="[Text]"/>
          <dgm:spPr>
            <a:effectLst>
              <a:glow rad="101600">
                <a:srgbClr val="7030A0">
                  <a:alpha val="60000"/>
                </a:srgbClr>
              </a:glow>
            </a:effectLst>
          </dgm:spPr>
          <dgm:t>
            <a:bodyPr/>
            <a:lstStyle/>
            <a:p>
              <a:r>
                <a:rPr lang="en-US" dirty="0"/>
                <a:t>8) Build a model on the last statistic and total, pick the model with the highest </a:t>
              </a:r>
              <a:r>
                <a:rPr lang="en-US" i="0">
                  <a:latin typeface="Cambria Math" panose="02040503050406030204" pitchFamily="18" charset="0"/>
                </a:rPr>
                <a:t>𝑟^2</a:t>
              </a:r>
              <a:r>
                <a:rPr lang="en-US" dirty="0"/>
                <a:t>value</a:t>
              </a:r>
            </a:p>
          </dgm:t>
        </dgm:pt>
      </mc:Fallback>
    </mc:AlternateContent>
    <dgm:pt modelId="{841C97BB-0955-425E-8964-06B7B0F8DE56}" type="parTrans" cxnId="{40F568EA-D431-4DEC-AF6F-3D806321CBA0}">
      <dgm:prSet/>
      <dgm:spPr/>
      <dgm:t>
        <a:bodyPr/>
        <a:lstStyle/>
        <a:p>
          <a:endParaRPr lang="en-US"/>
        </a:p>
      </dgm:t>
    </dgm:pt>
    <dgm:pt modelId="{F1AD747F-58C3-4111-B458-C3244B487201}" type="sibTrans" cxnId="{40F568EA-D431-4DEC-AF6F-3D806321CBA0}">
      <dgm:prSet/>
      <dgm:spPr/>
      <dgm:t>
        <a:bodyPr/>
        <a:lstStyle/>
        <a:p>
          <a:endParaRPr lang="en-US"/>
        </a:p>
      </dgm:t>
    </dgm:pt>
    <dgm:pt modelId="{1EB1EC29-D77A-4069-8C32-BA22DAE9F1B1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9) Use simple subtraction or addition to determine either the total or the final statistic </a:t>
          </a:r>
        </a:p>
      </dgm:t>
    </dgm:pt>
    <dgm:pt modelId="{9221ED64-C569-485B-97CD-6691BBCBAF11}" type="parTrans" cxnId="{566024EF-504F-4B7B-AA8C-7B45FE1B909E}">
      <dgm:prSet/>
      <dgm:spPr/>
      <dgm:t>
        <a:bodyPr/>
        <a:lstStyle/>
        <a:p>
          <a:endParaRPr lang="en-US"/>
        </a:p>
      </dgm:t>
    </dgm:pt>
    <dgm:pt modelId="{01B6DE47-EBFD-4808-980F-3796195E7FA7}" type="sibTrans" cxnId="{566024EF-504F-4B7B-AA8C-7B45FE1B909E}">
      <dgm:prSet/>
      <dgm:spPr/>
      <dgm:t>
        <a:bodyPr/>
        <a:lstStyle/>
        <a:p>
          <a:endParaRPr lang="en-US"/>
        </a:p>
      </dgm:t>
    </dgm:pt>
    <dgm:pt modelId="{60D491E2-21D3-4959-A714-88EE1C3F1BF1}" type="pres">
      <dgm:prSet presAssocID="{0DB39A62-0D02-4BBE-BB8C-276C455EB457}" presName="Name0" presStyleCnt="0">
        <dgm:presLayoutVars>
          <dgm:dir/>
          <dgm:resizeHandles/>
        </dgm:presLayoutVars>
      </dgm:prSet>
      <dgm:spPr/>
    </dgm:pt>
    <dgm:pt modelId="{B90C52A7-62D0-48B1-BBE7-D1E9EB12931E}" type="pres">
      <dgm:prSet presAssocID="{6378EC65-DA88-49B5-A290-A468FC2CE511}" presName="compNode" presStyleCnt="0"/>
      <dgm:spPr/>
    </dgm:pt>
    <dgm:pt modelId="{27A0DDB4-296B-453E-9021-C84F1B2E4AB7}" type="pres">
      <dgm:prSet presAssocID="{6378EC65-DA88-49B5-A290-A468FC2CE511}" presName="dummyConnPt" presStyleCnt="0"/>
      <dgm:spPr/>
    </dgm:pt>
    <dgm:pt modelId="{D376F1EC-AAC0-45F5-A024-600068EA597E}" type="pres">
      <dgm:prSet presAssocID="{6378EC65-DA88-49B5-A290-A468FC2CE511}" presName="node" presStyleLbl="node1" presStyleIdx="0" presStyleCnt="9">
        <dgm:presLayoutVars>
          <dgm:bulletEnabled val="1"/>
        </dgm:presLayoutVars>
      </dgm:prSet>
      <dgm:spPr/>
    </dgm:pt>
    <dgm:pt modelId="{2EFEA54B-2E39-47A5-B1C4-9D7C635F1796}" type="pres">
      <dgm:prSet presAssocID="{B038B885-7A37-41AD-B36C-A06124F14FB9}" presName="sibTrans" presStyleLbl="bgSibTrans2D1" presStyleIdx="0" presStyleCnt="8"/>
      <dgm:spPr/>
    </dgm:pt>
    <dgm:pt modelId="{01D73195-E812-42C9-8F8A-350C25741BE0}" type="pres">
      <dgm:prSet presAssocID="{01F316A9-0B01-4C7A-AD04-D52F4C38931A}" presName="compNode" presStyleCnt="0"/>
      <dgm:spPr/>
    </dgm:pt>
    <dgm:pt modelId="{86AAF3B1-C8C9-46F4-8970-8B161C339583}" type="pres">
      <dgm:prSet presAssocID="{01F316A9-0B01-4C7A-AD04-D52F4C38931A}" presName="dummyConnPt" presStyleCnt="0"/>
      <dgm:spPr/>
    </dgm:pt>
    <dgm:pt modelId="{B6982F5C-5248-4D4F-9ECB-0060967E2DA5}" type="pres">
      <dgm:prSet presAssocID="{01F316A9-0B01-4C7A-AD04-D52F4C38931A}" presName="node" presStyleLbl="node1" presStyleIdx="1" presStyleCnt="9">
        <dgm:presLayoutVars>
          <dgm:bulletEnabled val="1"/>
        </dgm:presLayoutVars>
      </dgm:prSet>
      <dgm:spPr/>
    </dgm:pt>
    <dgm:pt modelId="{A3F8D940-522A-4AE7-8249-5A847BDE411A}" type="pres">
      <dgm:prSet presAssocID="{06E4793B-2079-4FBB-8FC5-6803AF88E36B}" presName="sibTrans" presStyleLbl="bgSibTrans2D1" presStyleIdx="1" presStyleCnt="8"/>
      <dgm:spPr/>
    </dgm:pt>
    <dgm:pt modelId="{86606E6D-A1BE-480E-9204-D8E3168FFECE}" type="pres">
      <dgm:prSet presAssocID="{5666149C-E5A7-42DE-B11C-90EE848D3149}" presName="compNode" presStyleCnt="0"/>
      <dgm:spPr/>
    </dgm:pt>
    <dgm:pt modelId="{D82F6BBD-7C37-46DD-B1CD-9E9B104E3718}" type="pres">
      <dgm:prSet presAssocID="{5666149C-E5A7-42DE-B11C-90EE848D3149}" presName="dummyConnPt" presStyleCnt="0"/>
      <dgm:spPr/>
    </dgm:pt>
    <dgm:pt modelId="{CA9CEA47-777C-4387-AAA6-FDD3886FE9D8}" type="pres">
      <dgm:prSet presAssocID="{5666149C-E5A7-42DE-B11C-90EE848D3149}" presName="node" presStyleLbl="node1" presStyleIdx="2" presStyleCnt="9">
        <dgm:presLayoutVars>
          <dgm:bulletEnabled val="1"/>
        </dgm:presLayoutVars>
      </dgm:prSet>
      <dgm:spPr/>
    </dgm:pt>
    <dgm:pt modelId="{68D67AAA-D091-430D-984B-3A65C870F7CA}" type="pres">
      <dgm:prSet presAssocID="{EEEE908D-A005-406E-8EBC-066831AB528F}" presName="sibTrans" presStyleLbl="bgSibTrans2D1" presStyleIdx="2" presStyleCnt="8"/>
      <dgm:spPr/>
    </dgm:pt>
    <dgm:pt modelId="{E6C344D8-E696-45D6-9773-B0A9C595A7BC}" type="pres">
      <dgm:prSet presAssocID="{B793D8DC-1008-45F9-97FC-F1CA03E041D2}" presName="compNode" presStyleCnt="0"/>
      <dgm:spPr/>
    </dgm:pt>
    <dgm:pt modelId="{7D047DB2-46B4-4A9C-A273-43B31899E475}" type="pres">
      <dgm:prSet presAssocID="{B793D8DC-1008-45F9-97FC-F1CA03E041D2}" presName="dummyConnPt" presStyleCnt="0"/>
      <dgm:spPr/>
    </dgm:pt>
    <dgm:pt modelId="{4D55482A-2ABE-41E3-BF1D-AADBFFDB4FCA}" type="pres">
      <dgm:prSet presAssocID="{B793D8DC-1008-45F9-97FC-F1CA03E041D2}" presName="node" presStyleLbl="node1" presStyleIdx="3" presStyleCnt="9">
        <dgm:presLayoutVars>
          <dgm:bulletEnabled val="1"/>
        </dgm:presLayoutVars>
      </dgm:prSet>
      <dgm:spPr/>
    </dgm:pt>
    <dgm:pt modelId="{EA09CD2C-6145-4F93-A35D-E63CD3CA2696}" type="pres">
      <dgm:prSet presAssocID="{E5E3A5B3-0891-4334-BA9D-C0523EE4E0B7}" presName="sibTrans" presStyleLbl="bgSibTrans2D1" presStyleIdx="3" presStyleCnt="8"/>
      <dgm:spPr/>
    </dgm:pt>
    <dgm:pt modelId="{5BFE06BD-5504-427C-B88C-865AC0592201}" type="pres">
      <dgm:prSet presAssocID="{72CE1417-0253-4C65-9F4A-5F099A200FA0}" presName="compNode" presStyleCnt="0"/>
      <dgm:spPr/>
    </dgm:pt>
    <dgm:pt modelId="{4F946AA7-3829-4F40-95F5-310FBDC80F2C}" type="pres">
      <dgm:prSet presAssocID="{72CE1417-0253-4C65-9F4A-5F099A200FA0}" presName="dummyConnPt" presStyleCnt="0"/>
      <dgm:spPr/>
    </dgm:pt>
    <dgm:pt modelId="{F7A6ADAC-CCAD-44CD-8909-2D010E6B73FE}" type="pres">
      <dgm:prSet presAssocID="{72CE1417-0253-4C65-9F4A-5F099A200FA0}" presName="node" presStyleLbl="node1" presStyleIdx="4" presStyleCnt="9">
        <dgm:presLayoutVars>
          <dgm:bulletEnabled val="1"/>
        </dgm:presLayoutVars>
      </dgm:prSet>
      <dgm:spPr/>
    </dgm:pt>
    <dgm:pt modelId="{D0C7020D-0872-4269-AACD-4FBD511C1326}" type="pres">
      <dgm:prSet presAssocID="{38983262-31E3-4049-9C88-87F8A6B9AEE1}" presName="sibTrans" presStyleLbl="bgSibTrans2D1" presStyleIdx="4" presStyleCnt="8"/>
      <dgm:spPr/>
    </dgm:pt>
    <dgm:pt modelId="{FB2E5009-DDA4-44D4-8164-851AE1750D52}" type="pres">
      <dgm:prSet presAssocID="{2CE481C2-DC44-4CE7-927D-9583B08C3351}" presName="compNode" presStyleCnt="0"/>
      <dgm:spPr/>
    </dgm:pt>
    <dgm:pt modelId="{0A40B403-B4BF-4D59-BF7A-7AF369830BE9}" type="pres">
      <dgm:prSet presAssocID="{2CE481C2-DC44-4CE7-927D-9583B08C3351}" presName="dummyConnPt" presStyleCnt="0"/>
      <dgm:spPr/>
    </dgm:pt>
    <dgm:pt modelId="{924AF7CD-9888-4FAE-A409-54C28588840B}" type="pres">
      <dgm:prSet presAssocID="{2CE481C2-DC44-4CE7-927D-9583B08C3351}" presName="node" presStyleLbl="node1" presStyleIdx="5" presStyleCnt="9">
        <dgm:presLayoutVars>
          <dgm:bulletEnabled val="1"/>
        </dgm:presLayoutVars>
      </dgm:prSet>
      <dgm:spPr/>
    </dgm:pt>
    <dgm:pt modelId="{FAD701EE-F4D8-4472-86C6-9BFB687F8BCE}" type="pres">
      <dgm:prSet presAssocID="{D1F058CB-E79A-4DE5-80F5-1E074D36E9EA}" presName="sibTrans" presStyleLbl="bgSibTrans2D1" presStyleIdx="5" presStyleCnt="8"/>
      <dgm:spPr/>
    </dgm:pt>
    <dgm:pt modelId="{B1706B9B-786D-4099-A8EB-BC2B310BD8B6}" type="pres">
      <dgm:prSet presAssocID="{93EA1D28-4784-4FA2-93BF-B483847C29B1}" presName="compNode" presStyleCnt="0"/>
      <dgm:spPr/>
    </dgm:pt>
    <dgm:pt modelId="{0B06248A-1849-437D-A736-D2718CCBA73C}" type="pres">
      <dgm:prSet presAssocID="{93EA1D28-4784-4FA2-93BF-B483847C29B1}" presName="dummyConnPt" presStyleCnt="0"/>
      <dgm:spPr/>
    </dgm:pt>
    <dgm:pt modelId="{4BA8447B-7D7B-49B4-B7DE-5AA7817E9FE3}" type="pres">
      <dgm:prSet presAssocID="{93EA1D28-4784-4FA2-93BF-B483847C29B1}" presName="node" presStyleLbl="node1" presStyleIdx="6" presStyleCnt="9">
        <dgm:presLayoutVars>
          <dgm:bulletEnabled val="1"/>
        </dgm:presLayoutVars>
      </dgm:prSet>
      <dgm:spPr/>
    </dgm:pt>
    <dgm:pt modelId="{A0A71D9E-DF94-418B-88E2-ED74AB8D603A}" type="pres">
      <dgm:prSet presAssocID="{AEEB44F9-CF34-435E-8924-7BD768D80A3A}" presName="sibTrans" presStyleLbl="bgSibTrans2D1" presStyleIdx="6" presStyleCnt="8"/>
      <dgm:spPr/>
    </dgm:pt>
    <dgm:pt modelId="{201D5C79-ECA2-458E-AF33-1F658BB5A686}" type="pres">
      <dgm:prSet presAssocID="{6873D0E2-4DD1-4706-97FB-FBD42F22F4AF}" presName="compNode" presStyleCnt="0"/>
      <dgm:spPr/>
    </dgm:pt>
    <dgm:pt modelId="{9DEA38A2-422D-4887-A4FF-80BC2F383E71}" type="pres">
      <dgm:prSet presAssocID="{6873D0E2-4DD1-4706-97FB-FBD42F22F4AF}" presName="dummyConnPt" presStyleCnt="0"/>
      <dgm:spPr/>
    </dgm:pt>
    <dgm:pt modelId="{AE73AFAF-68CC-4930-92EE-344D7033F171}" type="pres">
      <dgm:prSet presAssocID="{6873D0E2-4DD1-4706-97FB-FBD42F22F4AF}" presName="node" presStyleLbl="node1" presStyleIdx="7" presStyleCnt="9">
        <dgm:presLayoutVars>
          <dgm:bulletEnabled val="1"/>
        </dgm:presLayoutVars>
      </dgm:prSet>
      <dgm:spPr/>
    </dgm:pt>
    <dgm:pt modelId="{D355ED5D-8CC1-4EB3-8D9B-7E23C1A01A27}" type="pres">
      <dgm:prSet presAssocID="{F1AD747F-58C3-4111-B458-C3244B487201}" presName="sibTrans" presStyleLbl="bgSibTrans2D1" presStyleIdx="7" presStyleCnt="8"/>
      <dgm:spPr/>
    </dgm:pt>
    <dgm:pt modelId="{6D88B90B-26A8-4C10-B636-C8A36895D939}" type="pres">
      <dgm:prSet presAssocID="{1EB1EC29-D77A-4069-8C32-BA22DAE9F1B1}" presName="compNode" presStyleCnt="0"/>
      <dgm:spPr/>
    </dgm:pt>
    <dgm:pt modelId="{C4843B1A-6C1A-48AB-9F08-C919BD5DECCF}" type="pres">
      <dgm:prSet presAssocID="{1EB1EC29-D77A-4069-8C32-BA22DAE9F1B1}" presName="dummyConnPt" presStyleCnt="0"/>
      <dgm:spPr/>
    </dgm:pt>
    <dgm:pt modelId="{FE3CDDF1-216E-46A1-A015-F4B7B6AFD2BB}" type="pres">
      <dgm:prSet presAssocID="{1EB1EC29-D77A-4069-8C32-BA22DAE9F1B1}" presName="node" presStyleLbl="node1" presStyleIdx="8" presStyleCnt="9">
        <dgm:presLayoutVars>
          <dgm:bulletEnabled val="1"/>
        </dgm:presLayoutVars>
      </dgm:prSet>
      <dgm:spPr/>
    </dgm:pt>
  </dgm:ptLst>
  <dgm:cxnLst>
    <dgm:cxn modelId="{F4DFD209-6D9D-4DFC-B493-8596C3EBE691}" type="presOf" srcId="{72CE1417-0253-4C65-9F4A-5F099A200FA0}" destId="{F7A6ADAC-CCAD-44CD-8909-2D010E6B73FE}" srcOrd="0" destOrd="0" presId="urn:microsoft.com/office/officeart/2005/8/layout/bProcess4"/>
    <dgm:cxn modelId="{3777B114-B013-493C-A920-3DB99AA798CA}" type="presOf" srcId="{D1F058CB-E79A-4DE5-80F5-1E074D36E9EA}" destId="{FAD701EE-F4D8-4472-86C6-9BFB687F8BCE}" srcOrd="0" destOrd="0" presId="urn:microsoft.com/office/officeart/2005/8/layout/bProcess4"/>
    <dgm:cxn modelId="{66B58717-2C12-43C5-B332-83F65CBFD45A}" type="presOf" srcId="{AEEB44F9-CF34-435E-8924-7BD768D80A3A}" destId="{A0A71D9E-DF94-418B-88E2-ED74AB8D603A}" srcOrd="0" destOrd="0" presId="urn:microsoft.com/office/officeart/2005/8/layout/bProcess4"/>
    <dgm:cxn modelId="{4FEB6822-101E-40BC-8CBE-90508DFB9DEF}" type="presOf" srcId="{1EB1EC29-D77A-4069-8C32-BA22DAE9F1B1}" destId="{FE3CDDF1-216E-46A1-A015-F4B7B6AFD2BB}" srcOrd="0" destOrd="0" presId="urn:microsoft.com/office/officeart/2005/8/layout/bProcess4"/>
    <dgm:cxn modelId="{29C3ED30-7A02-451A-97EE-A71885C9FCB8}" srcId="{0DB39A62-0D02-4BBE-BB8C-276C455EB457}" destId="{B793D8DC-1008-45F9-97FC-F1CA03E041D2}" srcOrd="3" destOrd="0" parTransId="{AB9203C5-52D4-43DD-87C2-FD45AA20A64F}" sibTransId="{E5E3A5B3-0891-4334-BA9D-C0523EE4E0B7}"/>
    <dgm:cxn modelId="{7D2F3638-E45C-4019-B70E-597CFD432F69}" type="presOf" srcId="{EEEE908D-A005-406E-8EBC-066831AB528F}" destId="{68D67AAA-D091-430D-984B-3A65C870F7CA}" srcOrd="0" destOrd="0" presId="urn:microsoft.com/office/officeart/2005/8/layout/bProcess4"/>
    <dgm:cxn modelId="{6F61FA3E-E3EF-4C81-918D-760132126B83}" type="presOf" srcId="{38983262-31E3-4049-9C88-87F8A6B9AEE1}" destId="{D0C7020D-0872-4269-AACD-4FBD511C1326}" srcOrd="0" destOrd="0" presId="urn:microsoft.com/office/officeart/2005/8/layout/bProcess4"/>
    <dgm:cxn modelId="{11F65D43-4B6B-4E89-8FA7-601C2F0C5991}" srcId="{0DB39A62-0D02-4BBE-BB8C-276C455EB457}" destId="{2CE481C2-DC44-4CE7-927D-9583B08C3351}" srcOrd="5" destOrd="0" parTransId="{7D4F87F5-684D-4BA1-88CC-47E3654E4CBD}" sibTransId="{D1F058CB-E79A-4DE5-80F5-1E074D36E9EA}"/>
    <dgm:cxn modelId="{840B6C4A-2F23-47F6-9612-C53868403B24}" type="presOf" srcId="{B038B885-7A37-41AD-B36C-A06124F14FB9}" destId="{2EFEA54B-2E39-47A5-B1C4-9D7C635F1796}" srcOrd="0" destOrd="0" presId="urn:microsoft.com/office/officeart/2005/8/layout/bProcess4"/>
    <dgm:cxn modelId="{D01E2F4D-C8A9-4023-BD75-82863FDBABEE}" srcId="{0DB39A62-0D02-4BBE-BB8C-276C455EB457}" destId="{01F316A9-0B01-4C7A-AD04-D52F4C38931A}" srcOrd="1" destOrd="0" parTransId="{602A85B3-10F9-46C9-9927-1EBA31228FA0}" sibTransId="{06E4793B-2079-4FBB-8FC5-6803AF88E36B}"/>
    <dgm:cxn modelId="{1FA5CE6D-619D-40AD-A5B1-98712FFEB41A}" srcId="{0DB39A62-0D02-4BBE-BB8C-276C455EB457}" destId="{6378EC65-DA88-49B5-A290-A468FC2CE511}" srcOrd="0" destOrd="0" parTransId="{6DC394DB-5812-4266-9847-53215721F839}" sibTransId="{B038B885-7A37-41AD-B36C-A06124F14FB9}"/>
    <dgm:cxn modelId="{446A904F-FDF5-490E-905A-2D310C481954}" type="presOf" srcId="{5666149C-E5A7-42DE-B11C-90EE848D3149}" destId="{CA9CEA47-777C-4387-AAA6-FDD3886FE9D8}" srcOrd="0" destOrd="0" presId="urn:microsoft.com/office/officeart/2005/8/layout/bProcess4"/>
    <dgm:cxn modelId="{A3867578-068D-4273-A790-3C119B994745}" type="presOf" srcId="{93EA1D28-4784-4FA2-93BF-B483847C29B1}" destId="{4BA8447B-7D7B-49B4-B7DE-5AA7817E9FE3}" srcOrd="0" destOrd="0" presId="urn:microsoft.com/office/officeart/2005/8/layout/bProcess4"/>
    <dgm:cxn modelId="{E91D0279-14B4-4BA7-9AD4-514795517D95}" type="presOf" srcId="{F1AD747F-58C3-4111-B458-C3244B487201}" destId="{D355ED5D-8CC1-4EB3-8D9B-7E23C1A01A27}" srcOrd="0" destOrd="0" presId="urn:microsoft.com/office/officeart/2005/8/layout/bProcess4"/>
    <dgm:cxn modelId="{CF8C8982-7BBD-49A1-8899-8C9BECA3A64F}" type="presOf" srcId="{6873D0E2-4DD1-4706-97FB-FBD42F22F4AF}" destId="{AE73AFAF-68CC-4930-92EE-344D7033F171}" srcOrd="0" destOrd="0" presId="urn:microsoft.com/office/officeart/2005/8/layout/bProcess4"/>
    <dgm:cxn modelId="{046DF78B-E718-40AB-840C-E1BFFDF9C8D3}" srcId="{0DB39A62-0D02-4BBE-BB8C-276C455EB457}" destId="{5666149C-E5A7-42DE-B11C-90EE848D3149}" srcOrd="2" destOrd="0" parTransId="{AA1500C6-B79D-4F23-97B6-BBEA0B5C6AEA}" sibTransId="{EEEE908D-A005-406E-8EBC-066831AB528F}"/>
    <dgm:cxn modelId="{D4E748B3-1C64-4D59-A5F4-635F3D946D29}" type="presOf" srcId="{6378EC65-DA88-49B5-A290-A468FC2CE511}" destId="{D376F1EC-AAC0-45F5-A024-600068EA597E}" srcOrd="0" destOrd="0" presId="urn:microsoft.com/office/officeart/2005/8/layout/bProcess4"/>
    <dgm:cxn modelId="{DFDF0BB4-FE83-4AC7-8024-AA5D8D11F548}" type="presOf" srcId="{2CE481C2-DC44-4CE7-927D-9583B08C3351}" destId="{924AF7CD-9888-4FAE-A409-54C28588840B}" srcOrd="0" destOrd="0" presId="urn:microsoft.com/office/officeart/2005/8/layout/bProcess4"/>
    <dgm:cxn modelId="{A4E9AEC3-997F-413E-982C-2CCB0538C2F2}" type="presOf" srcId="{01F316A9-0B01-4C7A-AD04-D52F4C38931A}" destId="{B6982F5C-5248-4D4F-9ECB-0060967E2DA5}" srcOrd="0" destOrd="0" presId="urn:microsoft.com/office/officeart/2005/8/layout/bProcess4"/>
    <dgm:cxn modelId="{DA68EDD1-F1F4-49BA-97FB-90A658312D87}" type="presOf" srcId="{B793D8DC-1008-45F9-97FC-F1CA03E041D2}" destId="{4D55482A-2ABE-41E3-BF1D-AADBFFDB4FCA}" srcOrd="0" destOrd="0" presId="urn:microsoft.com/office/officeart/2005/8/layout/bProcess4"/>
    <dgm:cxn modelId="{D17AC7DF-3B5D-4D5B-9038-DC59ADE92934}" srcId="{0DB39A62-0D02-4BBE-BB8C-276C455EB457}" destId="{72CE1417-0253-4C65-9F4A-5F099A200FA0}" srcOrd="4" destOrd="0" parTransId="{AC5B3C30-41AB-4D3B-88E6-FD6C2EC9DE72}" sibTransId="{38983262-31E3-4049-9C88-87F8A6B9AEE1}"/>
    <dgm:cxn modelId="{4D952DE1-E082-4668-B6ED-7E5FBA8A62CF}" srcId="{0DB39A62-0D02-4BBE-BB8C-276C455EB457}" destId="{93EA1D28-4784-4FA2-93BF-B483847C29B1}" srcOrd="6" destOrd="0" parTransId="{D6D5D2DA-3FD9-452A-92DE-A43661295102}" sibTransId="{AEEB44F9-CF34-435E-8924-7BD768D80A3A}"/>
    <dgm:cxn modelId="{566FB4E7-1542-4D3E-9BE2-EAC003AFA41C}" type="presOf" srcId="{0DB39A62-0D02-4BBE-BB8C-276C455EB457}" destId="{60D491E2-21D3-4959-A714-88EE1C3F1BF1}" srcOrd="0" destOrd="0" presId="urn:microsoft.com/office/officeart/2005/8/layout/bProcess4"/>
    <dgm:cxn modelId="{40F568EA-D431-4DEC-AF6F-3D806321CBA0}" srcId="{0DB39A62-0D02-4BBE-BB8C-276C455EB457}" destId="{6873D0E2-4DD1-4706-97FB-FBD42F22F4AF}" srcOrd="7" destOrd="0" parTransId="{841C97BB-0955-425E-8964-06B7B0F8DE56}" sibTransId="{F1AD747F-58C3-4111-B458-C3244B487201}"/>
    <dgm:cxn modelId="{566024EF-504F-4B7B-AA8C-7B45FE1B909E}" srcId="{0DB39A62-0D02-4BBE-BB8C-276C455EB457}" destId="{1EB1EC29-D77A-4069-8C32-BA22DAE9F1B1}" srcOrd="8" destOrd="0" parTransId="{9221ED64-C569-485B-97CD-6691BBCBAF11}" sibTransId="{01B6DE47-EBFD-4808-980F-3796195E7FA7}"/>
    <dgm:cxn modelId="{DD3A7FF1-03DC-4182-AC96-7870D438E3A8}" type="presOf" srcId="{06E4793B-2079-4FBB-8FC5-6803AF88E36B}" destId="{A3F8D940-522A-4AE7-8249-5A847BDE411A}" srcOrd="0" destOrd="0" presId="urn:microsoft.com/office/officeart/2005/8/layout/bProcess4"/>
    <dgm:cxn modelId="{AA6D86F5-29EC-425B-AC07-56068AB6E75B}" type="presOf" srcId="{E5E3A5B3-0891-4334-BA9D-C0523EE4E0B7}" destId="{EA09CD2C-6145-4F93-A35D-E63CD3CA2696}" srcOrd="0" destOrd="0" presId="urn:microsoft.com/office/officeart/2005/8/layout/bProcess4"/>
    <dgm:cxn modelId="{3CAD72D3-F2B3-4B95-87F5-92A9354DBF40}" type="presParOf" srcId="{60D491E2-21D3-4959-A714-88EE1C3F1BF1}" destId="{B90C52A7-62D0-48B1-BBE7-D1E9EB12931E}" srcOrd="0" destOrd="0" presId="urn:microsoft.com/office/officeart/2005/8/layout/bProcess4"/>
    <dgm:cxn modelId="{41276C36-CD1D-41C4-925B-A03FCC71F67F}" type="presParOf" srcId="{B90C52A7-62D0-48B1-BBE7-D1E9EB12931E}" destId="{27A0DDB4-296B-453E-9021-C84F1B2E4AB7}" srcOrd="0" destOrd="0" presId="urn:microsoft.com/office/officeart/2005/8/layout/bProcess4"/>
    <dgm:cxn modelId="{15344F3A-0843-4D2F-B590-079CEDF1AC51}" type="presParOf" srcId="{B90C52A7-62D0-48B1-BBE7-D1E9EB12931E}" destId="{D376F1EC-AAC0-45F5-A024-600068EA597E}" srcOrd="1" destOrd="0" presId="urn:microsoft.com/office/officeart/2005/8/layout/bProcess4"/>
    <dgm:cxn modelId="{3B798441-D127-4F87-87E7-92C0C4E9A48C}" type="presParOf" srcId="{60D491E2-21D3-4959-A714-88EE1C3F1BF1}" destId="{2EFEA54B-2E39-47A5-B1C4-9D7C635F1796}" srcOrd="1" destOrd="0" presId="urn:microsoft.com/office/officeart/2005/8/layout/bProcess4"/>
    <dgm:cxn modelId="{CFDC97CE-0975-47A1-B664-B9C5E4A06A6F}" type="presParOf" srcId="{60D491E2-21D3-4959-A714-88EE1C3F1BF1}" destId="{01D73195-E812-42C9-8F8A-350C25741BE0}" srcOrd="2" destOrd="0" presId="urn:microsoft.com/office/officeart/2005/8/layout/bProcess4"/>
    <dgm:cxn modelId="{4B0B5E68-FE71-4255-AE94-B6FC59F7F8B7}" type="presParOf" srcId="{01D73195-E812-42C9-8F8A-350C25741BE0}" destId="{86AAF3B1-C8C9-46F4-8970-8B161C339583}" srcOrd="0" destOrd="0" presId="urn:microsoft.com/office/officeart/2005/8/layout/bProcess4"/>
    <dgm:cxn modelId="{DFF3F7D9-7101-4947-8D48-4263C614E050}" type="presParOf" srcId="{01D73195-E812-42C9-8F8A-350C25741BE0}" destId="{B6982F5C-5248-4D4F-9ECB-0060967E2DA5}" srcOrd="1" destOrd="0" presId="urn:microsoft.com/office/officeart/2005/8/layout/bProcess4"/>
    <dgm:cxn modelId="{6E6972C6-6B00-4EED-A878-8953EF02D66F}" type="presParOf" srcId="{60D491E2-21D3-4959-A714-88EE1C3F1BF1}" destId="{A3F8D940-522A-4AE7-8249-5A847BDE411A}" srcOrd="3" destOrd="0" presId="urn:microsoft.com/office/officeart/2005/8/layout/bProcess4"/>
    <dgm:cxn modelId="{86856C78-7A32-40B3-9B63-C96B2CEB5AC5}" type="presParOf" srcId="{60D491E2-21D3-4959-A714-88EE1C3F1BF1}" destId="{86606E6D-A1BE-480E-9204-D8E3168FFECE}" srcOrd="4" destOrd="0" presId="urn:microsoft.com/office/officeart/2005/8/layout/bProcess4"/>
    <dgm:cxn modelId="{653367FC-7D98-4BA7-8AC4-64E37C643D60}" type="presParOf" srcId="{86606E6D-A1BE-480E-9204-D8E3168FFECE}" destId="{D82F6BBD-7C37-46DD-B1CD-9E9B104E3718}" srcOrd="0" destOrd="0" presId="urn:microsoft.com/office/officeart/2005/8/layout/bProcess4"/>
    <dgm:cxn modelId="{71158FFC-E3C3-45B5-94D0-36A9ADFA9E12}" type="presParOf" srcId="{86606E6D-A1BE-480E-9204-D8E3168FFECE}" destId="{CA9CEA47-777C-4387-AAA6-FDD3886FE9D8}" srcOrd="1" destOrd="0" presId="urn:microsoft.com/office/officeart/2005/8/layout/bProcess4"/>
    <dgm:cxn modelId="{DCB9EC64-C00B-4A64-BD4E-BA5C8B0AD1F8}" type="presParOf" srcId="{60D491E2-21D3-4959-A714-88EE1C3F1BF1}" destId="{68D67AAA-D091-430D-984B-3A65C870F7CA}" srcOrd="5" destOrd="0" presId="urn:microsoft.com/office/officeart/2005/8/layout/bProcess4"/>
    <dgm:cxn modelId="{15E6AB9B-2BA2-4BE9-887E-AF929CDE17B7}" type="presParOf" srcId="{60D491E2-21D3-4959-A714-88EE1C3F1BF1}" destId="{E6C344D8-E696-45D6-9773-B0A9C595A7BC}" srcOrd="6" destOrd="0" presId="urn:microsoft.com/office/officeart/2005/8/layout/bProcess4"/>
    <dgm:cxn modelId="{5ADE8004-BDB4-47BD-B4DE-A888C7CD7147}" type="presParOf" srcId="{E6C344D8-E696-45D6-9773-B0A9C595A7BC}" destId="{7D047DB2-46B4-4A9C-A273-43B31899E475}" srcOrd="0" destOrd="0" presId="urn:microsoft.com/office/officeart/2005/8/layout/bProcess4"/>
    <dgm:cxn modelId="{A259C7F1-8CBB-4F44-A400-27ACCDEC9B49}" type="presParOf" srcId="{E6C344D8-E696-45D6-9773-B0A9C595A7BC}" destId="{4D55482A-2ABE-41E3-BF1D-AADBFFDB4FCA}" srcOrd="1" destOrd="0" presId="urn:microsoft.com/office/officeart/2005/8/layout/bProcess4"/>
    <dgm:cxn modelId="{BD4E7B91-9E15-4132-82F3-CF3B904A1CDF}" type="presParOf" srcId="{60D491E2-21D3-4959-A714-88EE1C3F1BF1}" destId="{EA09CD2C-6145-4F93-A35D-E63CD3CA2696}" srcOrd="7" destOrd="0" presId="urn:microsoft.com/office/officeart/2005/8/layout/bProcess4"/>
    <dgm:cxn modelId="{20E53430-AA04-4319-A01B-0AAC0A96FBFB}" type="presParOf" srcId="{60D491E2-21D3-4959-A714-88EE1C3F1BF1}" destId="{5BFE06BD-5504-427C-B88C-865AC0592201}" srcOrd="8" destOrd="0" presId="urn:microsoft.com/office/officeart/2005/8/layout/bProcess4"/>
    <dgm:cxn modelId="{EBBCC961-27BE-4A42-963D-F1FCEC91ADE3}" type="presParOf" srcId="{5BFE06BD-5504-427C-B88C-865AC0592201}" destId="{4F946AA7-3829-4F40-95F5-310FBDC80F2C}" srcOrd="0" destOrd="0" presId="urn:microsoft.com/office/officeart/2005/8/layout/bProcess4"/>
    <dgm:cxn modelId="{F596F73E-1B5F-4FB9-9381-6CB4F6E0EED3}" type="presParOf" srcId="{5BFE06BD-5504-427C-B88C-865AC0592201}" destId="{F7A6ADAC-CCAD-44CD-8909-2D010E6B73FE}" srcOrd="1" destOrd="0" presId="urn:microsoft.com/office/officeart/2005/8/layout/bProcess4"/>
    <dgm:cxn modelId="{DE21351F-177E-4D7B-AACC-C6118A16EE16}" type="presParOf" srcId="{60D491E2-21D3-4959-A714-88EE1C3F1BF1}" destId="{D0C7020D-0872-4269-AACD-4FBD511C1326}" srcOrd="9" destOrd="0" presId="urn:microsoft.com/office/officeart/2005/8/layout/bProcess4"/>
    <dgm:cxn modelId="{B03BDF98-4E17-4A7F-8A20-D43CE5E6C913}" type="presParOf" srcId="{60D491E2-21D3-4959-A714-88EE1C3F1BF1}" destId="{FB2E5009-DDA4-44D4-8164-851AE1750D52}" srcOrd="10" destOrd="0" presId="urn:microsoft.com/office/officeart/2005/8/layout/bProcess4"/>
    <dgm:cxn modelId="{4682A91A-0520-4B5E-A14D-9066B6FC8EBA}" type="presParOf" srcId="{FB2E5009-DDA4-44D4-8164-851AE1750D52}" destId="{0A40B403-B4BF-4D59-BF7A-7AF369830BE9}" srcOrd="0" destOrd="0" presId="urn:microsoft.com/office/officeart/2005/8/layout/bProcess4"/>
    <dgm:cxn modelId="{6C652A0F-BC7B-4E13-B957-2849B5A61C7D}" type="presParOf" srcId="{FB2E5009-DDA4-44D4-8164-851AE1750D52}" destId="{924AF7CD-9888-4FAE-A409-54C28588840B}" srcOrd="1" destOrd="0" presId="urn:microsoft.com/office/officeart/2005/8/layout/bProcess4"/>
    <dgm:cxn modelId="{D897A9B1-CA5E-4AA2-8F01-B80F8CE324E9}" type="presParOf" srcId="{60D491E2-21D3-4959-A714-88EE1C3F1BF1}" destId="{FAD701EE-F4D8-4472-86C6-9BFB687F8BCE}" srcOrd="11" destOrd="0" presId="urn:microsoft.com/office/officeart/2005/8/layout/bProcess4"/>
    <dgm:cxn modelId="{EA2FD28F-DE55-4381-86BB-254517E74B51}" type="presParOf" srcId="{60D491E2-21D3-4959-A714-88EE1C3F1BF1}" destId="{B1706B9B-786D-4099-A8EB-BC2B310BD8B6}" srcOrd="12" destOrd="0" presId="urn:microsoft.com/office/officeart/2005/8/layout/bProcess4"/>
    <dgm:cxn modelId="{59220CF6-52CF-4A85-B910-C44D45F4319D}" type="presParOf" srcId="{B1706B9B-786D-4099-A8EB-BC2B310BD8B6}" destId="{0B06248A-1849-437D-A736-D2718CCBA73C}" srcOrd="0" destOrd="0" presId="urn:microsoft.com/office/officeart/2005/8/layout/bProcess4"/>
    <dgm:cxn modelId="{80C30954-0DAF-4589-87FD-8E142F2425E7}" type="presParOf" srcId="{B1706B9B-786D-4099-A8EB-BC2B310BD8B6}" destId="{4BA8447B-7D7B-49B4-B7DE-5AA7817E9FE3}" srcOrd="1" destOrd="0" presId="urn:microsoft.com/office/officeart/2005/8/layout/bProcess4"/>
    <dgm:cxn modelId="{69BB3BFA-0698-4747-A261-658169A38035}" type="presParOf" srcId="{60D491E2-21D3-4959-A714-88EE1C3F1BF1}" destId="{A0A71D9E-DF94-418B-88E2-ED74AB8D603A}" srcOrd="13" destOrd="0" presId="urn:microsoft.com/office/officeart/2005/8/layout/bProcess4"/>
    <dgm:cxn modelId="{B4F3278C-26D1-422F-A3DF-E65A391FDF6C}" type="presParOf" srcId="{60D491E2-21D3-4959-A714-88EE1C3F1BF1}" destId="{201D5C79-ECA2-458E-AF33-1F658BB5A686}" srcOrd="14" destOrd="0" presId="urn:microsoft.com/office/officeart/2005/8/layout/bProcess4"/>
    <dgm:cxn modelId="{59A96DF9-170F-4545-8B5A-01C7FC09DCBE}" type="presParOf" srcId="{201D5C79-ECA2-458E-AF33-1F658BB5A686}" destId="{9DEA38A2-422D-4887-A4FF-80BC2F383E71}" srcOrd="0" destOrd="0" presId="urn:microsoft.com/office/officeart/2005/8/layout/bProcess4"/>
    <dgm:cxn modelId="{C1978F94-208D-4B1F-A652-F20E5515CFE9}" type="presParOf" srcId="{201D5C79-ECA2-458E-AF33-1F658BB5A686}" destId="{AE73AFAF-68CC-4930-92EE-344D7033F171}" srcOrd="1" destOrd="0" presId="urn:microsoft.com/office/officeart/2005/8/layout/bProcess4"/>
    <dgm:cxn modelId="{C778A480-3E0B-470D-A8F2-711D3F130055}" type="presParOf" srcId="{60D491E2-21D3-4959-A714-88EE1C3F1BF1}" destId="{D355ED5D-8CC1-4EB3-8D9B-7E23C1A01A27}" srcOrd="15" destOrd="0" presId="urn:microsoft.com/office/officeart/2005/8/layout/bProcess4"/>
    <dgm:cxn modelId="{B0B4D96B-9B10-45D9-8CF2-14B8FA533CF2}" type="presParOf" srcId="{60D491E2-21D3-4959-A714-88EE1C3F1BF1}" destId="{6D88B90B-26A8-4C10-B636-C8A36895D939}" srcOrd="16" destOrd="0" presId="urn:microsoft.com/office/officeart/2005/8/layout/bProcess4"/>
    <dgm:cxn modelId="{E1498B62-967D-4D5D-B183-CA59B057C99C}" type="presParOf" srcId="{6D88B90B-26A8-4C10-B636-C8A36895D939}" destId="{C4843B1A-6C1A-48AB-9F08-C919BD5DECCF}" srcOrd="0" destOrd="0" presId="urn:microsoft.com/office/officeart/2005/8/layout/bProcess4"/>
    <dgm:cxn modelId="{50156A14-0AAD-4D2C-9AB1-B0264EF677C8}" type="presParOf" srcId="{6D88B90B-26A8-4C10-B636-C8A36895D939}" destId="{FE3CDDF1-216E-46A1-A015-F4B7B6AFD2BB}" srcOrd="1" destOrd="0" presId="urn:microsoft.com/office/officeart/2005/8/layout/bProcess4"/>
  </dgm:cxnLst>
  <dgm:bg>
    <a:effectLst>
      <a:glow rad="101600">
        <a:srgbClr val="7030A0">
          <a:alpha val="60000"/>
        </a:srgb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B39A62-0D02-4BBE-BB8C-276C455EB45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78EC65-DA88-49B5-A290-A468FC2CE511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1) Build 6 models for each statistic</a:t>
          </a:r>
        </a:p>
      </dgm:t>
    </dgm:pt>
    <dgm:pt modelId="{6DC394DB-5812-4266-9847-53215721F839}" type="parTrans" cxnId="{1FA5CE6D-619D-40AD-A5B1-98712FFEB41A}">
      <dgm:prSet/>
      <dgm:spPr/>
      <dgm:t>
        <a:bodyPr/>
        <a:lstStyle/>
        <a:p>
          <a:endParaRPr lang="en-US"/>
        </a:p>
      </dgm:t>
    </dgm:pt>
    <dgm:pt modelId="{B038B885-7A37-41AD-B36C-A06124F14FB9}" type="sibTrans" cxnId="{1FA5CE6D-619D-40AD-A5B1-98712FFEB41A}">
      <dgm:prSet/>
      <dgm:spPr/>
      <dgm:t>
        <a:bodyPr/>
        <a:lstStyle/>
        <a:p>
          <a:endParaRPr lang="en-US"/>
        </a:p>
      </dgm:t>
    </dgm:pt>
    <dgm:pt modelId="{01F316A9-0B01-4C7A-AD04-D52F4C38931A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02A85B3-10F9-46C9-9927-1EBA31228FA0}" type="parTrans" cxnId="{D01E2F4D-C8A9-4023-BD75-82863FDBABEE}">
      <dgm:prSet/>
      <dgm:spPr/>
      <dgm:t>
        <a:bodyPr/>
        <a:lstStyle/>
        <a:p>
          <a:endParaRPr lang="en-US"/>
        </a:p>
      </dgm:t>
    </dgm:pt>
    <dgm:pt modelId="{06E4793B-2079-4FBB-8FC5-6803AF88E36B}" type="sibTrans" cxnId="{D01E2F4D-C8A9-4023-BD75-82863FDBABEE}">
      <dgm:prSet/>
      <dgm:spPr/>
      <dgm:t>
        <a:bodyPr/>
        <a:lstStyle/>
        <a:p>
          <a:endParaRPr lang="en-US"/>
        </a:p>
      </dgm:t>
    </dgm:pt>
    <dgm:pt modelId="{5666149C-E5A7-42DE-B11C-90EE848D3149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3) Put the predictions from that model into the dataset as true</a:t>
          </a:r>
        </a:p>
      </dgm:t>
    </dgm:pt>
    <dgm:pt modelId="{AA1500C6-B79D-4F23-97B6-BBEA0B5C6AEA}" type="parTrans" cxnId="{046DF78B-E718-40AB-840C-E1BFFDF9C8D3}">
      <dgm:prSet/>
      <dgm:spPr/>
      <dgm:t>
        <a:bodyPr/>
        <a:lstStyle/>
        <a:p>
          <a:endParaRPr lang="en-US"/>
        </a:p>
      </dgm:t>
    </dgm:pt>
    <dgm:pt modelId="{EEEE908D-A005-406E-8EBC-066831AB528F}" type="sibTrans" cxnId="{046DF78B-E718-40AB-840C-E1BFFDF9C8D3}">
      <dgm:prSet/>
      <dgm:spPr/>
      <dgm:t>
        <a:bodyPr/>
        <a:lstStyle/>
        <a:p>
          <a:endParaRPr lang="en-US"/>
        </a:p>
      </dgm:t>
    </dgm:pt>
    <dgm:pt modelId="{B793D8DC-1008-45F9-97FC-F1CA03E041D2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6) Put the predictions from that model into the dataset as true </a:t>
          </a:r>
        </a:p>
      </dgm:t>
    </dgm:pt>
    <dgm:pt modelId="{AB9203C5-52D4-43DD-87C2-FD45AA20A64F}" type="parTrans" cxnId="{29C3ED30-7A02-451A-97EE-A71885C9FCB8}">
      <dgm:prSet/>
      <dgm:spPr/>
      <dgm:t>
        <a:bodyPr/>
        <a:lstStyle/>
        <a:p>
          <a:endParaRPr lang="en-US"/>
        </a:p>
      </dgm:t>
    </dgm:pt>
    <dgm:pt modelId="{E5E3A5B3-0891-4334-BA9D-C0523EE4E0B7}" type="sibTrans" cxnId="{29C3ED30-7A02-451A-97EE-A71885C9FCB8}">
      <dgm:prSet/>
      <dgm:spPr/>
      <dgm:t>
        <a:bodyPr/>
        <a:lstStyle/>
        <a:p>
          <a:endParaRPr lang="en-US"/>
        </a:p>
      </dgm:t>
    </dgm:pt>
    <dgm:pt modelId="{72CE1417-0253-4C65-9F4A-5F099A200FA0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C5B3C30-41AB-4D3B-88E6-FD6C2EC9DE72}" type="parTrans" cxnId="{D17AC7DF-3B5D-4D5B-9038-DC59ADE92934}">
      <dgm:prSet/>
      <dgm:spPr/>
      <dgm:t>
        <a:bodyPr/>
        <a:lstStyle/>
        <a:p>
          <a:endParaRPr lang="en-US"/>
        </a:p>
      </dgm:t>
    </dgm:pt>
    <dgm:pt modelId="{38983262-31E3-4049-9C88-87F8A6B9AEE1}" type="sibTrans" cxnId="{D17AC7DF-3B5D-4D5B-9038-DC59ADE92934}">
      <dgm:prSet/>
      <dgm:spPr/>
      <dgm:t>
        <a:bodyPr/>
        <a:lstStyle/>
        <a:p>
          <a:endParaRPr lang="en-US"/>
        </a:p>
      </dgm:t>
    </dgm:pt>
    <dgm:pt modelId="{2CE481C2-DC44-4CE7-927D-9583B08C3351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4) Build 6-k models for each statistic where k is the number of accepted models </a:t>
          </a:r>
        </a:p>
      </dgm:t>
    </dgm:pt>
    <dgm:pt modelId="{7D4F87F5-684D-4BA1-88CC-47E3654E4CBD}" type="parTrans" cxnId="{11F65D43-4B6B-4E89-8FA7-601C2F0C5991}">
      <dgm:prSet/>
      <dgm:spPr/>
      <dgm:t>
        <a:bodyPr/>
        <a:lstStyle/>
        <a:p>
          <a:endParaRPr lang="en-US"/>
        </a:p>
      </dgm:t>
    </dgm:pt>
    <dgm:pt modelId="{D1F058CB-E79A-4DE5-80F5-1E074D36E9EA}" type="sibTrans" cxnId="{11F65D43-4B6B-4E89-8FA7-601C2F0C5991}">
      <dgm:prSet/>
      <dgm:spPr/>
      <dgm:t>
        <a:bodyPr/>
        <a:lstStyle/>
        <a:p>
          <a:endParaRPr lang="en-US"/>
        </a:p>
      </dgm:t>
    </dgm:pt>
    <dgm:pt modelId="{93EA1D28-4784-4FA2-93BF-B483847C29B1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7) Repeat steps 4-6 until k=5</a:t>
          </a:r>
        </a:p>
      </dgm:t>
    </dgm:pt>
    <dgm:pt modelId="{D6D5D2DA-3FD9-452A-92DE-A43661295102}" type="parTrans" cxnId="{4D952DE1-E082-4668-B6ED-7E5FBA8A62CF}">
      <dgm:prSet/>
      <dgm:spPr/>
      <dgm:t>
        <a:bodyPr/>
        <a:lstStyle/>
        <a:p>
          <a:endParaRPr lang="en-US"/>
        </a:p>
      </dgm:t>
    </dgm:pt>
    <dgm:pt modelId="{AEEB44F9-CF34-435E-8924-7BD768D80A3A}" type="sibTrans" cxnId="{4D952DE1-E082-4668-B6ED-7E5FBA8A62CF}">
      <dgm:prSet/>
      <dgm:spPr/>
      <dgm:t>
        <a:bodyPr/>
        <a:lstStyle/>
        <a:p>
          <a:endParaRPr lang="en-US"/>
        </a:p>
      </dgm:t>
    </dgm:pt>
    <dgm:pt modelId="{6873D0E2-4DD1-4706-97FB-FBD42F22F4AF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41C97BB-0955-425E-8964-06B7B0F8DE56}" type="parTrans" cxnId="{40F568EA-D431-4DEC-AF6F-3D806321CBA0}">
      <dgm:prSet/>
      <dgm:spPr/>
      <dgm:t>
        <a:bodyPr/>
        <a:lstStyle/>
        <a:p>
          <a:endParaRPr lang="en-US"/>
        </a:p>
      </dgm:t>
    </dgm:pt>
    <dgm:pt modelId="{F1AD747F-58C3-4111-B458-C3244B487201}" type="sibTrans" cxnId="{40F568EA-D431-4DEC-AF6F-3D806321CBA0}">
      <dgm:prSet/>
      <dgm:spPr/>
      <dgm:t>
        <a:bodyPr/>
        <a:lstStyle/>
        <a:p>
          <a:endParaRPr lang="en-US"/>
        </a:p>
      </dgm:t>
    </dgm:pt>
    <dgm:pt modelId="{1EB1EC29-D77A-4069-8C32-BA22DAE9F1B1}">
      <dgm:prSet phldrT="[Text]"/>
      <dgm:spPr>
        <a:effectLst>
          <a:glow rad="101600">
            <a:srgbClr val="7030A0">
              <a:alpha val="60000"/>
            </a:srgbClr>
          </a:glow>
        </a:effectLst>
      </dgm:spPr>
      <dgm:t>
        <a:bodyPr/>
        <a:lstStyle/>
        <a:p>
          <a:r>
            <a:rPr lang="en-US" dirty="0"/>
            <a:t>9) Use simple subtraction or addition to determine either the total or the final statistic </a:t>
          </a:r>
        </a:p>
      </dgm:t>
    </dgm:pt>
    <dgm:pt modelId="{9221ED64-C569-485B-97CD-6691BBCBAF11}" type="parTrans" cxnId="{566024EF-504F-4B7B-AA8C-7B45FE1B909E}">
      <dgm:prSet/>
      <dgm:spPr/>
      <dgm:t>
        <a:bodyPr/>
        <a:lstStyle/>
        <a:p>
          <a:endParaRPr lang="en-US"/>
        </a:p>
      </dgm:t>
    </dgm:pt>
    <dgm:pt modelId="{01B6DE47-EBFD-4808-980F-3796195E7FA7}" type="sibTrans" cxnId="{566024EF-504F-4B7B-AA8C-7B45FE1B909E}">
      <dgm:prSet/>
      <dgm:spPr/>
      <dgm:t>
        <a:bodyPr/>
        <a:lstStyle/>
        <a:p>
          <a:endParaRPr lang="en-US"/>
        </a:p>
      </dgm:t>
    </dgm:pt>
    <dgm:pt modelId="{60D491E2-21D3-4959-A714-88EE1C3F1BF1}" type="pres">
      <dgm:prSet presAssocID="{0DB39A62-0D02-4BBE-BB8C-276C455EB457}" presName="Name0" presStyleCnt="0">
        <dgm:presLayoutVars>
          <dgm:dir/>
          <dgm:resizeHandles/>
        </dgm:presLayoutVars>
      </dgm:prSet>
      <dgm:spPr/>
    </dgm:pt>
    <dgm:pt modelId="{B90C52A7-62D0-48B1-BBE7-D1E9EB12931E}" type="pres">
      <dgm:prSet presAssocID="{6378EC65-DA88-49B5-A290-A468FC2CE511}" presName="compNode" presStyleCnt="0"/>
      <dgm:spPr/>
    </dgm:pt>
    <dgm:pt modelId="{27A0DDB4-296B-453E-9021-C84F1B2E4AB7}" type="pres">
      <dgm:prSet presAssocID="{6378EC65-DA88-49B5-A290-A468FC2CE511}" presName="dummyConnPt" presStyleCnt="0"/>
      <dgm:spPr/>
    </dgm:pt>
    <dgm:pt modelId="{D376F1EC-AAC0-45F5-A024-600068EA597E}" type="pres">
      <dgm:prSet presAssocID="{6378EC65-DA88-49B5-A290-A468FC2CE511}" presName="node" presStyleLbl="node1" presStyleIdx="0" presStyleCnt="9">
        <dgm:presLayoutVars>
          <dgm:bulletEnabled val="1"/>
        </dgm:presLayoutVars>
      </dgm:prSet>
      <dgm:spPr/>
    </dgm:pt>
    <dgm:pt modelId="{2EFEA54B-2E39-47A5-B1C4-9D7C635F1796}" type="pres">
      <dgm:prSet presAssocID="{B038B885-7A37-41AD-B36C-A06124F14FB9}" presName="sibTrans" presStyleLbl="bgSibTrans2D1" presStyleIdx="0" presStyleCnt="8"/>
      <dgm:spPr/>
    </dgm:pt>
    <dgm:pt modelId="{01D73195-E812-42C9-8F8A-350C25741BE0}" type="pres">
      <dgm:prSet presAssocID="{01F316A9-0B01-4C7A-AD04-D52F4C38931A}" presName="compNode" presStyleCnt="0"/>
      <dgm:spPr/>
    </dgm:pt>
    <dgm:pt modelId="{86AAF3B1-C8C9-46F4-8970-8B161C339583}" type="pres">
      <dgm:prSet presAssocID="{01F316A9-0B01-4C7A-AD04-D52F4C38931A}" presName="dummyConnPt" presStyleCnt="0"/>
      <dgm:spPr/>
    </dgm:pt>
    <dgm:pt modelId="{B6982F5C-5248-4D4F-9ECB-0060967E2DA5}" type="pres">
      <dgm:prSet presAssocID="{01F316A9-0B01-4C7A-AD04-D52F4C38931A}" presName="node" presStyleLbl="node1" presStyleIdx="1" presStyleCnt="9">
        <dgm:presLayoutVars>
          <dgm:bulletEnabled val="1"/>
        </dgm:presLayoutVars>
      </dgm:prSet>
      <dgm:spPr/>
    </dgm:pt>
    <dgm:pt modelId="{A3F8D940-522A-4AE7-8249-5A847BDE411A}" type="pres">
      <dgm:prSet presAssocID="{06E4793B-2079-4FBB-8FC5-6803AF88E36B}" presName="sibTrans" presStyleLbl="bgSibTrans2D1" presStyleIdx="1" presStyleCnt="8"/>
      <dgm:spPr/>
    </dgm:pt>
    <dgm:pt modelId="{86606E6D-A1BE-480E-9204-D8E3168FFECE}" type="pres">
      <dgm:prSet presAssocID="{5666149C-E5A7-42DE-B11C-90EE848D3149}" presName="compNode" presStyleCnt="0"/>
      <dgm:spPr/>
    </dgm:pt>
    <dgm:pt modelId="{D82F6BBD-7C37-46DD-B1CD-9E9B104E3718}" type="pres">
      <dgm:prSet presAssocID="{5666149C-E5A7-42DE-B11C-90EE848D3149}" presName="dummyConnPt" presStyleCnt="0"/>
      <dgm:spPr/>
    </dgm:pt>
    <dgm:pt modelId="{CA9CEA47-777C-4387-AAA6-FDD3886FE9D8}" type="pres">
      <dgm:prSet presAssocID="{5666149C-E5A7-42DE-B11C-90EE848D3149}" presName="node" presStyleLbl="node1" presStyleIdx="2" presStyleCnt="9">
        <dgm:presLayoutVars>
          <dgm:bulletEnabled val="1"/>
        </dgm:presLayoutVars>
      </dgm:prSet>
      <dgm:spPr/>
    </dgm:pt>
    <dgm:pt modelId="{68D67AAA-D091-430D-984B-3A65C870F7CA}" type="pres">
      <dgm:prSet presAssocID="{EEEE908D-A005-406E-8EBC-066831AB528F}" presName="sibTrans" presStyleLbl="bgSibTrans2D1" presStyleIdx="2" presStyleCnt="8"/>
      <dgm:spPr/>
    </dgm:pt>
    <dgm:pt modelId="{E6C344D8-E696-45D6-9773-B0A9C595A7BC}" type="pres">
      <dgm:prSet presAssocID="{B793D8DC-1008-45F9-97FC-F1CA03E041D2}" presName="compNode" presStyleCnt="0"/>
      <dgm:spPr/>
    </dgm:pt>
    <dgm:pt modelId="{7D047DB2-46B4-4A9C-A273-43B31899E475}" type="pres">
      <dgm:prSet presAssocID="{B793D8DC-1008-45F9-97FC-F1CA03E041D2}" presName="dummyConnPt" presStyleCnt="0"/>
      <dgm:spPr/>
    </dgm:pt>
    <dgm:pt modelId="{4D55482A-2ABE-41E3-BF1D-AADBFFDB4FCA}" type="pres">
      <dgm:prSet presAssocID="{B793D8DC-1008-45F9-97FC-F1CA03E041D2}" presName="node" presStyleLbl="node1" presStyleIdx="3" presStyleCnt="9">
        <dgm:presLayoutVars>
          <dgm:bulletEnabled val="1"/>
        </dgm:presLayoutVars>
      </dgm:prSet>
      <dgm:spPr/>
    </dgm:pt>
    <dgm:pt modelId="{EA09CD2C-6145-4F93-A35D-E63CD3CA2696}" type="pres">
      <dgm:prSet presAssocID="{E5E3A5B3-0891-4334-BA9D-C0523EE4E0B7}" presName="sibTrans" presStyleLbl="bgSibTrans2D1" presStyleIdx="3" presStyleCnt="8"/>
      <dgm:spPr/>
    </dgm:pt>
    <dgm:pt modelId="{5BFE06BD-5504-427C-B88C-865AC0592201}" type="pres">
      <dgm:prSet presAssocID="{72CE1417-0253-4C65-9F4A-5F099A200FA0}" presName="compNode" presStyleCnt="0"/>
      <dgm:spPr/>
    </dgm:pt>
    <dgm:pt modelId="{4F946AA7-3829-4F40-95F5-310FBDC80F2C}" type="pres">
      <dgm:prSet presAssocID="{72CE1417-0253-4C65-9F4A-5F099A200FA0}" presName="dummyConnPt" presStyleCnt="0"/>
      <dgm:spPr/>
    </dgm:pt>
    <dgm:pt modelId="{F7A6ADAC-CCAD-44CD-8909-2D010E6B73FE}" type="pres">
      <dgm:prSet presAssocID="{72CE1417-0253-4C65-9F4A-5F099A200FA0}" presName="node" presStyleLbl="node1" presStyleIdx="4" presStyleCnt="9">
        <dgm:presLayoutVars>
          <dgm:bulletEnabled val="1"/>
        </dgm:presLayoutVars>
      </dgm:prSet>
      <dgm:spPr/>
    </dgm:pt>
    <dgm:pt modelId="{D0C7020D-0872-4269-AACD-4FBD511C1326}" type="pres">
      <dgm:prSet presAssocID="{38983262-31E3-4049-9C88-87F8A6B9AEE1}" presName="sibTrans" presStyleLbl="bgSibTrans2D1" presStyleIdx="4" presStyleCnt="8"/>
      <dgm:spPr/>
    </dgm:pt>
    <dgm:pt modelId="{FB2E5009-DDA4-44D4-8164-851AE1750D52}" type="pres">
      <dgm:prSet presAssocID="{2CE481C2-DC44-4CE7-927D-9583B08C3351}" presName="compNode" presStyleCnt="0"/>
      <dgm:spPr/>
    </dgm:pt>
    <dgm:pt modelId="{0A40B403-B4BF-4D59-BF7A-7AF369830BE9}" type="pres">
      <dgm:prSet presAssocID="{2CE481C2-DC44-4CE7-927D-9583B08C3351}" presName="dummyConnPt" presStyleCnt="0"/>
      <dgm:spPr/>
    </dgm:pt>
    <dgm:pt modelId="{924AF7CD-9888-4FAE-A409-54C28588840B}" type="pres">
      <dgm:prSet presAssocID="{2CE481C2-DC44-4CE7-927D-9583B08C3351}" presName="node" presStyleLbl="node1" presStyleIdx="5" presStyleCnt="9">
        <dgm:presLayoutVars>
          <dgm:bulletEnabled val="1"/>
        </dgm:presLayoutVars>
      </dgm:prSet>
      <dgm:spPr/>
    </dgm:pt>
    <dgm:pt modelId="{FAD701EE-F4D8-4472-86C6-9BFB687F8BCE}" type="pres">
      <dgm:prSet presAssocID="{D1F058CB-E79A-4DE5-80F5-1E074D36E9EA}" presName="sibTrans" presStyleLbl="bgSibTrans2D1" presStyleIdx="5" presStyleCnt="8"/>
      <dgm:spPr/>
    </dgm:pt>
    <dgm:pt modelId="{B1706B9B-786D-4099-A8EB-BC2B310BD8B6}" type="pres">
      <dgm:prSet presAssocID="{93EA1D28-4784-4FA2-93BF-B483847C29B1}" presName="compNode" presStyleCnt="0"/>
      <dgm:spPr/>
    </dgm:pt>
    <dgm:pt modelId="{0B06248A-1849-437D-A736-D2718CCBA73C}" type="pres">
      <dgm:prSet presAssocID="{93EA1D28-4784-4FA2-93BF-B483847C29B1}" presName="dummyConnPt" presStyleCnt="0"/>
      <dgm:spPr/>
    </dgm:pt>
    <dgm:pt modelId="{4BA8447B-7D7B-49B4-B7DE-5AA7817E9FE3}" type="pres">
      <dgm:prSet presAssocID="{93EA1D28-4784-4FA2-93BF-B483847C29B1}" presName="node" presStyleLbl="node1" presStyleIdx="6" presStyleCnt="9">
        <dgm:presLayoutVars>
          <dgm:bulletEnabled val="1"/>
        </dgm:presLayoutVars>
      </dgm:prSet>
      <dgm:spPr/>
    </dgm:pt>
    <dgm:pt modelId="{A0A71D9E-DF94-418B-88E2-ED74AB8D603A}" type="pres">
      <dgm:prSet presAssocID="{AEEB44F9-CF34-435E-8924-7BD768D80A3A}" presName="sibTrans" presStyleLbl="bgSibTrans2D1" presStyleIdx="6" presStyleCnt="8"/>
      <dgm:spPr/>
    </dgm:pt>
    <dgm:pt modelId="{201D5C79-ECA2-458E-AF33-1F658BB5A686}" type="pres">
      <dgm:prSet presAssocID="{6873D0E2-4DD1-4706-97FB-FBD42F22F4AF}" presName="compNode" presStyleCnt="0"/>
      <dgm:spPr/>
    </dgm:pt>
    <dgm:pt modelId="{9DEA38A2-422D-4887-A4FF-80BC2F383E71}" type="pres">
      <dgm:prSet presAssocID="{6873D0E2-4DD1-4706-97FB-FBD42F22F4AF}" presName="dummyConnPt" presStyleCnt="0"/>
      <dgm:spPr/>
    </dgm:pt>
    <dgm:pt modelId="{AE73AFAF-68CC-4930-92EE-344D7033F171}" type="pres">
      <dgm:prSet presAssocID="{6873D0E2-4DD1-4706-97FB-FBD42F22F4AF}" presName="node" presStyleLbl="node1" presStyleIdx="7" presStyleCnt="9">
        <dgm:presLayoutVars>
          <dgm:bulletEnabled val="1"/>
        </dgm:presLayoutVars>
      </dgm:prSet>
      <dgm:spPr/>
    </dgm:pt>
    <dgm:pt modelId="{D355ED5D-8CC1-4EB3-8D9B-7E23C1A01A27}" type="pres">
      <dgm:prSet presAssocID="{F1AD747F-58C3-4111-B458-C3244B487201}" presName="sibTrans" presStyleLbl="bgSibTrans2D1" presStyleIdx="7" presStyleCnt="8"/>
      <dgm:spPr/>
    </dgm:pt>
    <dgm:pt modelId="{6D88B90B-26A8-4C10-B636-C8A36895D939}" type="pres">
      <dgm:prSet presAssocID="{1EB1EC29-D77A-4069-8C32-BA22DAE9F1B1}" presName="compNode" presStyleCnt="0"/>
      <dgm:spPr/>
    </dgm:pt>
    <dgm:pt modelId="{C4843B1A-6C1A-48AB-9F08-C919BD5DECCF}" type="pres">
      <dgm:prSet presAssocID="{1EB1EC29-D77A-4069-8C32-BA22DAE9F1B1}" presName="dummyConnPt" presStyleCnt="0"/>
      <dgm:spPr/>
    </dgm:pt>
    <dgm:pt modelId="{FE3CDDF1-216E-46A1-A015-F4B7B6AFD2BB}" type="pres">
      <dgm:prSet presAssocID="{1EB1EC29-D77A-4069-8C32-BA22DAE9F1B1}" presName="node" presStyleLbl="node1" presStyleIdx="8" presStyleCnt="9">
        <dgm:presLayoutVars>
          <dgm:bulletEnabled val="1"/>
        </dgm:presLayoutVars>
      </dgm:prSet>
      <dgm:spPr/>
    </dgm:pt>
  </dgm:ptLst>
  <dgm:cxnLst>
    <dgm:cxn modelId="{F4DFD209-6D9D-4DFC-B493-8596C3EBE691}" type="presOf" srcId="{72CE1417-0253-4C65-9F4A-5F099A200FA0}" destId="{F7A6ADAC-CCAD-44CD-8909-2D010E6B73FE}" srcOrd="0" destOrd="0" presId="urn:microsoft.com/office/officeart/2005/8/layout/bProcess4"/>
    <dgm:cxn modelId="{3777B114-B013-493C-A920-3DB99AA798CA}" type="presOf" srcId="{D1F058CB-E79A-4DE5-80F5-1E074D36E9EA}" destId="{FAD701EE-F4D8-4472-86C6-9BFB687F8BCE}" srcOrd="0" destOrd="0" presId="urn:microsoft.com/office/officeart/2005/8/layout/bProcess4"/>
    <dgm:cxn modelId="{66B58717-2C12-43C5-B332-83F65CBFD45A}" type="presOf" srcId="{AEEB44F9-CF34-435E-8924-7BD768D80A3A}" destId="{A0A71D9E-DF94-418B-88E2-ED74AB8D603A}" srcOrd="0" destOrd="0" presId="urn:microsoft.com/office/officeart/2005/8/layout/bProcess4"/>
    <dgm:cxn modelId="{4FEB6822-101E-40BC-8CBE-90508DFB9DEF}" type="presOf" srcId="{1EB1EC29-D77A-4069-8C32-BA22DAE9F1B1}" destId="{FE3CDDF1-216E-46A1-A015-F4B7B6AFD2BB}" srcOrd="0" destOrd="0" presId="urn:microsoft.com/office/officeart/2005/8/layout/bProcess4"/>
    <dgm:cxn modelId="{29C3ED30-7A02-451A-97EE-A71885C9FCB8}" srcId="{0DB39A62-0D02-4BBE-BB8C-276C455EB457}" destId="{B793D8DC-1008-45F9-97FC-F1CA03E041D2}" srcOrd="3" destOrd="0" parTransId="{AB9203C5-52D4-43DD-87C2-FD45AA20A64F}" sibTransId="{E5E3A5B3-0891-4334-BA9D-C0523EE4E0B7}"/>
    <dgm:cxn modelId="{7D2F3638-E45C-4019-B70E-597CFD432F69}" type="presOf" srcId="{EEEE908D-A005-406E-8EBC-066831AB528F}" destId="{68D67AAA-D091-430D-984B-3A65C870F7CA}" srcOrd="0" destOrd="0" presId="urn:microsoft.com/office/officeart/2005/8/layout/bProcess4"/>
    <dgm:cxn modelId="{6F61FA3E-E3EF-4C81-918D-760132126B83}" type="presOf" srcId="{38983262-31E3-4049-9C88-87F8A6B9AEE1}" destId="{D0C7020D-0872-4269-AACD-4FBD511C1326}" srcOrd="0" destOrd="0" presId="urn:microsoft.com/office/officeart/2005/8/layout/bProcess4"/>
    <dgm:cxn modelId="{11F65D43-4B6B-4E89-8FA7-601C2F0C5991}" srcId="{0DB39A62-0D02-4BBE-BB8C-276C455EB457}" destId="{2CE481C2-DC44-4CE7-927D-9583B08C3351}" srcOrd="5" destOrd="0" parTransId="{7D4F87F5-684D-4BA1-88CC-47E3654E4CBD}" sibTransId="{D1F058CB-E79A-4DE5-80F5-1E074D36E9EA}"/>
    <dgm:cxn modelId="{840B6C4A-2F23-47F6-9612-C53868403B24}" type="presOf" srcId="{B038B885-7A37-41AD-B36C-A06124F14FB9}" destId="{2EFEA54B-2E39-47A5-B1C4-9D7C635F1796}" srcOrd="0" destOrd="0" presId="urn:microsoft.com/office/officeart/2005/8/layout/bProcess4"/>
    <dgm:cxn modelId="{D01E2F4D-C8A9-4023-BD75-82863FDBABEE}" srcId="{0DB39A62-0D02-4BBE-BB8C-276C455EB457}" destId="{01F316A9-0B01-4C7A-AD04-D52F4C38931A}" srcOrd="1" destOrd="0" parTransId="{602A85B3-10F9-46C9-9927-1EBA31228FA0}" sibTransId="{06E4793B-2079-4FBB-8FC5-6803AF88E36B}"/>
    <dgm:cxn modelId="{1FA5CE6D-619D-40AD-A5B1-98712FFEB41A}" srcId="{0DB39A62-0D02-4BBE-BB8C-276C455EB457}" destId="{6378EC65-DA88-49B5-A290-A468FC2CE511}" srcOrd="0" destOrd="0" parTransId="{6DC394DB-5812-4266-9847-53215721F839}" sibTransId="{B038B885-7A37-41AD-B36C-A06124F14FB9}"/>
    <dgm:cxn modelId="{446A904F-FDF5-490E-905A-2D310C481954}" type="presOf" srcId="{5666149C-E5A7-42DE-B11C-90EE848D3149}" destId="{CA9CEA47-777C-4387-AAA6-FDD3886FE9D8}" srcOrd="0" destOrd="0" presId="urn:microsoft.com/office/officeart/2005/8/layout/bProcess4"/>
    <dgm:cxn modelId="{A3867578-068D-4273-A790-3C119B994745}" type="presOf" srcId="{93EA1D28-4784-4FA2-93BF-B483847C29B1}" destId="{4BA8447B-7D7B-49B4-B7DE-5AA7817E9FE3}" srcOrd="0" destOrd="0" presId="urn:microsoft.com/office/officeart/2005/8/layout/bProcess4"/>
    <dgm:cxn modelId="{E91D0279-14B4-4BA7-9AD4-514795517D95}" type="presOf" srcId="{F1AD747F-58C3-4111-B458-C3244B487201}" destId="{D355ED5D-8CC1-4EB3-8D9B-7E23C1A01A27}" srcOrd="0" destOrd="0" presId="urn:microsoft.com/office/officeart/2005/8/layout/bProcess4"/>
    <dgm:cxn modelId="{CF8C8982-7BBD-49A1-8899-8C9BECA3A64F}" type="presOf" srcId="{6873D0E2-4DD1-4706-97FB-FBD42F22F4AF}" destId="{AE73AFAF-68CC-4930-92EE-344D7033F171}" srcOrd="0" destOrd="0" presId="urn:microsoft.com/office/officeart/2005/8/layout/bProcess4"/>
    <dgm:cxn modelId="{046DF78B-E718-40AB-840C-E1BFFDF9C8D3}" srcId="{0DB39A62-0D02-4BBE-BB8C-276C455EB457}" destId="{5666149C-E5A7-42DE-B11C-90EE848D3149}" srcOrd="2" destOrd="0" parTransId="{AA1500C6-B79D-4F23-97B6-BBEA0B5C6AEA}" sibTransId="{EEEE908D-A005-406E-8EBC-066831AB528F}"/>
    <dgm:cxn modelId="{D4E748B3-1C64-4D59-A5F4-635F3D946D29}" type="presOf" srcId="{6378EC65-DA88-49B5-A290-A468FC2CE511}" destId="{D376F1EC-AAC0-45F5-A024-600068EA597E}" srcOrd="0" destOrd="0" presId="urn:microsoft.com/office/officeart/2005/8/layout/bProcess4"/>
    <dgm:cxn modelId="{DFDF0BB4-FE83-4AC7-8024-AA5D8D11F548}" type="presOf" srcId="{2CE481C2-DC44-4CE7-927D-9583B08C3351}" destId="{924AF7CD-9888-4FAE-A409-54C28588840B}" srcOrd="0" destOrd="0" presId="urn:microsoft.com/office/officeart/2005/8/layout/bProcess4"/>
    <dgm:cxn modelId="{A4E9AEC3-997F-413E-982C-2CCB0538C2F2}" type="presOf" srcId="{01F316A9-0B01-4C7A-AD04-D52F4C38931A}" destId="{B6982F5C-5248-4D4F-9ECB-0060967E2DA5}" srcOrd="0" destOrd="0" presId="urn:microsoft.com/office/officeart/2005/8/layout/bProcess4"/>
    <dgm:cxn modelId="{DA68EDD1-F1F4-49BA-97FB-90A658312D87}" type="presOf" srcId="{B793D8DC-1008-45F9-97FC-F1CA03E041D2}" destId="{4D55482A-2ABE-41E3-BF1D-AADBFFDB4FCA}" srcOrd="0" destOrd="0" presId="urn:microsoft.com/office/officeart/2005/8/layout/bProcess4"/>
    <dgm:cxn modelId="{D17AC7DF-3B5D-4D5B-9038-DC59ADE92934}" srcId="{0DB39A62-0D02-4BBE-BB8C-276C455EB457}" destId="{72CE1417-0253-4C65-9F4A-5F099A200FA0}" srcOrd="4" destOrd="0" parTransId="{AC5B3C30-41AB-4D3B-88E6-FD6C2EC9DE72}" sibTransId="{38983262-31E3-4049-9C88-87F8A6B9AEE1}"/>
    <dgm:cxn modelId="{4D952DE1-E082-4668-B6ED-7E5FBA8A62CF}" srcId="{0DB39A62-0D02-4BBE-BB8C-276C455EB457}" destId="{93EA1D28-4784-4FA2-93BF-B483847C29B1}" srcOrd="6" destOrd="0" parTransId="{D6D5D2DA-3FD9-452A-92DE-A43661295102}" sibTransId="{AEEB44F9-CF34-435E-8924-7BD768D80A3A}"/>
    <dgm:cxn modelId="{566FB4E7-1542-4D3E-9BE2-EAC003AFA41C}" type="presOf" srcId="{0DB39A62-0D02-4BBE-BB8C-276C455EB457}" destId="{60D491E2-21D3-4959-A714-88EE1C3F1BF1}" srcOrd="0" destOrd="0" presId="urn:microsoft.com/office/officeart/2005/8/layout/bProcess4"/>
    <dgm:cxn modelId="{40F568EA-D431-4DEC-AF6F-3D806321CBA0}" srcId="{0DB39A62-0D02-4BBE-BB8C-276C455EB457}" destId="{6873D0E2-4DD1-4706-97FB-FBD42F22F4AF}" srcOrd="7" destOrd="0" parTransId="{841C97BB-0955-425E-8964-06B7B0F8DE56}" sibTransId="{F1AD747F-58C3-4111-B458-C3244B487201}"/>
    <dgm:cxn modelId="{566024EF-504F-4B7B-AA8C-7B45FE1B909E}" srcId="{0DB39A62-0D02-4BBE-BB8C-276C455EB457}" destId="{1EB1EC29-D77A-4069-8C32-BA22DAE9F1B1}" srcOrd="8" destOrd="0" parTransId="{9221ED64-C569-485B-97CD-6691BBCBAF11}" sibTransId="{01B6DE47-EBFD-4808-980F-3796195E7FA7}"/>
    <dgm:cxn modelId="{DD3A7FF1-03DC-4182-AC96-7870D438E3A8}" type="presOf" srcId="{06E4793B-2079-4FBB-8FC5-6803AF88E36B}" destId="{A3F8D940-522A-4AE7-8249-5A847BDE411A}" srcOrd="0" destOrd="0" presId="urn:microsoft.com/office/officeart/2005/8/layout/bProcess4"/>
    <dgm:cxn modelId="{AA6D86F5-29EC-425B-AC07-56068AB6E75B}" type="presOf" srcId="{E5E3A5B3-0891-4334-BA9D-C0523EE4E0B7}" destId="{EA09CD2C-6145-4F93-A35D-E63CD3CA2696}" srcOrd="0" destOrd="0" presId="urn:microsoft.com/office/officeart/2005/8/layout/bProcess4"/>
    <dgm:cxn modelId="{3CAD72D3-F2B3-4B95-87F5-92A9354DBF40}" type="presParOf" srcId="{60D491E2-21D3-4959-A714-88EE1C3F1BF1}" destId="{B90C52A7-62D0-48B1-BBE7-D1E9EB12931E}" srcOrd="0" destOrd="0" presId="urn:microsoft.com/office/officeart/2005/8/layout/bProcess4"/>
    <dgm:cxn modelId="{41276C36-CD1D-41C4-925B-A03FCC71F67F}" type="presParOf" srcId="{B90C52A7-62D0-48B1-BBE7-D1E9EB12931E}" destId="{27A0DDB4-296B-453E-9021-C84F1B2E4AB7}" srcOrd="0" destOrd="0" presId="urn:microsoft.com/office/officeart/2005/8/layout/bProcess4"/>
    <dgm:cxn modelId="{15344F3A-0843-4D2F-B590-079CEDF1AC51}" type="presParOf" srcId="{B90C52A7-62D0-48B1-BBE7-D1E9EB12931E}" destId="{D376F1EC-AAC0-45F5-A024-600068EA597E}" srcOrd="1" destOrd="0" presId="urn:microsoft.com/office/officeart/2005/8/layout/bProcess4"/>
    <dgm:cxn modelId="{3B798441-D127-4F87-87E7-92C0C4E9A48C}" type="presParOf" srcId="{60D491E2-21D3-4959-A714-88EE1C3F1BF1}" destId="{2EFEA54B-2E39-47A5-B1C4-9D7C635F1796}" srcOrd="1" destOrd="0" presId="urn:microsoft.com/office/officeart/2005/8/layout/bProcess4"/>
    <dgm:cxn modelId="{CFDC97CE-0975-47A1-B664-B9C5E4A06A6F}" type="presParOf" srcId="{60D491E2-21D3-4959-A714-88EE1C3F1BF1}" destId="{01D73195-E812-42C9-8F8A-350C25741BE0}" srcOrd="2" destOrd="0" presId="urn:microsoft.com/office/officeart/2005/8/layout/bProcess4"/>
    <dgm:cxn modelId="{4B0B5E68-FE71-4255-AE94-B6FC59F7F8B7}" type="presParOf" srcId="{01D73195-E812-42C9-8F8A-350C25741BE0}" destId="{86AAF3B1-C8C9-46F4-8970-8B161C339583}" srcOrd="0" destOrd="0" presId="urn:microsoft.com/office/officeart/2005/8/layout/bProcess4"/>
    <dgm:cxn modelId="{DFF3F7D9-7101-4947-8D48-4263C614E050}" type="presParOf" srcId="{01D73195-E812-42C9-8F8A-350C25741BE0}" destId="{B6982F5C-5248-4D4F-9ECB-0060967E2DA5}" srcOrd="1" destOrd="0" presId="urn:microsoft.com/office/officeart/2005/8/layout/bProcess4"/>
    <dgm:cxn modelId="{6E6972C6-6B00-4EED-A878-8953EF02D66F}" type="presParOf" srcId="{60D491E2-21D3-4959-A714-88EE1C3F1BF1}" destId="{A3F8D940-522A-4AE7-8249-5A847BDE411A}" srcOrd="3" destOrd="0" presId="urn:microsoft.com/office/officeart/2005/8/layout/bProcess4"/>
    <dgm:cxn modelId="{86856C78-7A32-40B3-9B63-C96B2CEB5AC5}" type="presParOf" srcId="{60D491E2-21D3-4959-A714-88EE1C3F1BF1}" destId="{86606E6D-A1BE-480E-9204-D8E3168FFECE}" srcOrd="4" destOrd="0" presId="urn:microsoft.com/office/officeart/2005/8/layout/bProcess4"/>
    <dgm:cxn modelId="{653367FC-7D98-4BA7-8AC4-64E37C643D60}" type="presParOf" srcId="{86606E6D-A1BE-480E-9204-D8E3168FFECE}" destId="{D82F6BBD-7C37-46DD-B1CD-9E9B104E3718}" srcOrd="0" destOrd="0" presId="urn:microsoft.com/office/officeart/2005/8/layout/bProcess4"/>
    <dgm:cxn modelId="{71158FFC-E3C3-45B5-94D0-36A9ADFA9E12}" type="presParOf" srcId="{86606E6D-A1BE-480E-9204-D8E3168FFECE}" destId="{CA9CEA47-777C-4387-AAA6-FDD3886FE9D8}" srcOrd="1" destOrd="0" presId="urn:microsoft.com/office/officeart/2005/8/layout/bProcess4"/>
    <dgm:cxn modelId="{DCB9EC64-C00B-4A64-BD4E-BA5C8B0AD1F8}" type="presParOf" srcId="{60D491E2-21D3-4959-A714-88EE1C3F1BF1}" destId="{68D67AAA-D091-430D-984B-3A65C870F7CA}" srcOrd="5" destOrd="0" presId="urn:microsoft.com/office/officeart/2005/8/layout/bProcess4"/>
    <dgm:cxn modelId="{15E6AB9B-2BA2-4BE9-887E-AF929CDE17B7}" type="presParOf" srcId="{60D491E2-21D3-4959-A714-88EE1C3F1BF1}" destId="{E6C344D8-E696-45D6-9773-B0A9C595A7BC}" srcOrd="6" destOrd="0" presId="urn:microsoft.com/office/officeart/2005/8/layout/bProcess4"/>
    <dgm:cxn modelId="{5ADE8004-BDB4-47BD-B4DE-A888C7CD7147}" type="presParOf" srcId="{E6C344D8-E696-45D6-9773-B0A9C595A7BC}" destId="{7D047DB2-46B4-4A9C-A273-43B31899E475}" srcOrd="0" destOrd="0" presId="urn:microsoft.com/office/officeart/2005/8/layout/bProcess4"/>
    <dgm:cxn modelId="{A259C7F1-8CBB-4F44-A400-27ACCDEC9B49}" type="presParOf" srcId="{E6C344D8-E696-45D6-9773-B0A9C595A7BC}" destId="{4D55482A-2ABE-41E3-BF1D-AADBFFDB4FCA}" srcOrd="1" destOrd="0" presId="urn:microsoft.com/office/officeart/2005/8/layout/bProcess4"/>
    <dgm:cxn modelId="{BD4E7B91-9E15-4132-82F3-CF3B904A1CDF}" type="presParOf" srcId="{60D491E2-21D3-4959-A714-88EE1C3F1BF1}" destId="{EA09CD2C-6145-4F93-A35D-E63CD3CA2696}" srcOrd="7" destOrd="0" presId="urn:microsoft.com/office/officeart/2005/8/layout/bProcess4"/>
    <dgm:cxn modelId="{20E53430-AA04-4319-A01B-0AAC0A96FBFB}" type="presParOf" srcId="{60D491E2-21D3-4959-A714-88EE1C3F1BF1}" destId="{5BFE06BD-5504-427C-B88C-865AC0592201}" srcOrd="8" destOrd="0" presId="urn:microsoft.com/office/officeart/2005/8/layout/bProcess4"/>
    <dgm:cxn modelId="{EBBCC961-27BE-4A42-963D-F1FCEC91ADE3}" type="presParOf" srcId="{5BFE06BD-5504-427C-B88C-865AC0592201}" destId="{4F946AA7-3829-4F40-95F5-310FBDC80F2C}" srcOrd="0" destOrd="0" presId="urn:microsoft.com/office/officeart/2005/8/layout/bProcess4"/>
    <dgm:cxn modelId="{F596F73E-1B5F-4FB9-9381-6CB4F6E0EED3}" type="presParOf" srcId="{5BFE06BD-5504-427C-B88C-865AC0592201}" destId="{F7A6ADAC-CCAD-44CD-8909-2D010E6B73FE}" srcOrd="1" destOrd="0" presId="urn:microsoft.com/office/officeart/2005/8/layout/bProcess4"/>
    <dgm:cxn modelId="{DE21351F-177E-4D7B-AACC-C6118A16EE16}" type="presParOf" srcId="{60D491E2-21D3-4959-A714-88EE1C3F1BF1}" destId="{D0C7020D-0872-4269-AACD-4FBD511C1326}" srcOrd="9" destOrd="0" presId="urn:microsoft.com/office/officeart/2005/8/layout/bProcess4"/>
    <dgm:cxn modelId="{B03BDF98-4E17-4A7F-8A20-D43CE5E6C913}" type="presParOf" srcId="{60D491E2-21D3-4959-A714-88EE1C3F1BF1}" destId="{FB2E5009-DDA4-44D4-8164-851AE1750D52}" srcOrd="10" destOrd="0" presId="urn:microsoft.com/office/officeart/2005/8/layout/bProcess4"/>
    <dgm:cxn modelId="{4682A91A-0520-4B5E-A14D-9066B6FC8EBA}" type="presParOf" srcId="{FB2E5009-DDA4-44D4-8164-851AE1750D52}" destId="{0A40B403-B4BF-4D59-BF7A-7AF369830BE9}" srcOrd="0" destOrd="0" presId="urn:microsoft.com/office/officeart/2005/8/layout/bProcess4"/>
    <dgm:cxn modelId="{6C652A0F-BC7B-4E13-B957-2849B5A61C7D}" type="presParOf" srcId="{FB2E5009-DDA4-44D4-8164-851AE1750D52}" destId="{924AF7CD-9888-4FAE-A409-54C28588840B}" srcOrd="1" destOrd="0" presId="urn:microsoft.com/office/officeart/2005/8/layout/bProcess4"/>
    <dgm:cxn modelId="{D897A9B1-CA5E-4AA2-8F01-B80F8CE324E9}" type="presParOf" srcId="{60D491E2-21D3-4959-A714-88EE1C3F1BF1}" destId="{FAD701EE-F4D8-4472-86C6-9BFB687F8BCE}" srcOrd="11" destOrd="0" presId="urn:microsoft.com/office/officeart/2005/8/layout/bProcess4"/>
    <dgm:cxn modelId="{EA2FD28F-DE55-4381-86BB-254517E74B51}" type="presParOf" srcId="{60D491E2-21D3-4959-A714-88EE1C3F1BF1}" destId="{B1706B9B-786D-4099-A8EB-BC2B310BD8B6}" srcOrd="12" destOrd="0" presId="urn:microsoft.com/office/officeart/2005/8/layout/bProcess4"/>
    <dgm:cxn modelId="{59220CF6-52CF-4A85-B910-C44D45F4319D}" type="presParOf" srcId="{B1706B9B-786D-4099-A8EB-BC2B310BD8B6}" destId="{0B06248A-1849-437D-A736-D2718CCBA73C}" srcOrd="0" destOrd="0" presId="urn:microsoft.com/office/officeart/2005/8/layout/bProcess4"/>
    <dgm:cxn modelId="{80C30954-0DAF-4589-87FD-8E142F2425E7}" type="presParOf" srcId="{B1706B9B-786D-4099-A8EB-BC2B310BD8B6}" destId="{4BA8447B-7D7B-49B4-B7DE-5AA7817E9FE3}" srcOrd="1" destOrd="0" presId="urn:microsoft.com/office/officeart/2005/8/layout/bProcess4"/>
    <dgm:cxn modelId="{69BB3BFA-0698-4747-A261-658169A38035}" type="presParOf" srcId="{60D491E2-21D3-4959-A714-88EE1C3F1BF1}" destId="{A0A71D9E-DF94-418B-88E2-ED74AB8D603A}" srcOrd="13" destOrd="0" presId="urn:microsoft.com/office/officeart/2005/8/layout/bProcess4"/>
    <dgm:cxn modelId="{B4F3278C-26D1-422F-A3DF-E65A391FDF6C}" type="presParOf" srcId="{60D491E2-21D3-4959-A714-88EE1C3F1BF1}" destId="{201D5C79-ECA2-458E-AF33-1F658BB5A686}" srcOrd="14" destOrd="0" presId="urn:microsoft.com/office/officeart/2005/8/layout/bProcess4"/>
    <dgm:cxn modelId="{59A96DF9-170F-4545-8B5A-01C7FC09DCBE}" type="presParOf" srcId="{201D5C79-ECA2-458E-AF33-1F658BB5A686}" destId="{9DEA38A2-422D-4887-A4FF-80BC2F383E71}" srcOrd="0" destOrd="0" presId="urn:microsoft.com/office/officeart/2005/8/layout/bProcess4"/>
    <dgm:cxn modelId="{C1978F94-208D-4B1F-A652-F20E5515CFE9}" type="presParOf" srcId="{201D5C79-ECA2-458E-AF33-1F658BB5A686}" destId="{AE73AFAF-68CC-4930-92EE-344D7033F171}" srcOrd="1" destOrd="0" presId="urn:microsoft.com/office/officeart/2005/8/layout/bProcess4"/>
    <dgm:cxn modelId="{C778A480-3E0B-470D-A8F2-711D3F130055}" type="presParOf" srcId="{60D491E2-21D3-4959-A714-88EE1C3F1BF1}" destId="{D355ED5D-8CC1-4EB3-8D9B-7E23C1A01A27}" srcOrd="15" destOrd="0" presId="urn:microsoft.com/office/officeart/2005/8/layout/bProcess4"/>
    <dgm:cxn modelId="{B0B4D96B-9B10-45D9-8CF2-14B8FA533CF2}" type="presParOf" srcId="{60D491E2-21D3-4959-A714-88EE1C3F1BF1}" destId="{6D88B90B-26A8-4C10-B636-C8A36895D939}" srcOrd="16" destOrd="0" presId="urn:microsoft.com/office/officeart/2005/8/layout/bProcess4"/>
    <dgm:cxn modelId="{E1498B62-967D-4D5D-B183-CA59B057C99C}" type="presParOf" srcId="{6D88B90B-26A8-4C10-B636-C8A36895D939}" destId="{C4843B1A-6C1A-48AB-9F08-C919BD5DECCF}" srcOrd="0" destOrd="0" presId="urn:microsoft.com/office/officeart/2005/8/layout/bProcess4"/>
    <dgm:cxn modelId="{50156A14-0AAD-4D2C-9AB1-B0264EF677C8}" type="presParOf" srcId="{6D88B90B-26A8-4C10-B636-C8A36895D939}" destId="{FE3CDDF1-216E-46A1-A015-F4B7B6AFD2BB}" srcOrd="1" destOrd="0" presId="urn:microsoft.com/office/officeart/2005/8/layout/bProcess4"/>
  </dgm:cxnLst>
  <dgm:bg>
    <a:effectLst>
      <a:glow rad="101600">
        <a:srgbClr val="7030A0">
          <a:alpha val="60000"/>
        </a:srgb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EA54B-2E39-47A5-B1C4-9D7C635F1796}">
      <dsp:nvSpPr>
        <dsp:cNvPr id="0" name=""/>
        <dsp:cNvSpPr/>
      </dsp:nvSpPr>
      <dsp:spPr>
        <a:xfrm rot="5400000">
          <a:off x="-374328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6F1EC-AAC0-45F5-A024-600068EA597E}">
      <dsp:nvSpPr>
        <dsp:cNvPr id="0" name=""/>
        <dsp:cNvSpPr/>
      </dsp:nvSpPr>
      <dsp:spPr>
        <a:xfrm>
          <a:off x="4087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01600">
            <a:srgbClr val="7030A0">
              <a:alpha val="60000"/>
            </a:srgb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1) Build 6 models for each statistic</a:t>
          </a:r>
        </a:p>
      </dsp:txBody>
      <dsp:txXfrm>
        <a:off x="43074" y="418862"/>
        <a:ext cx="2140557" cy="1253144"/>
      </dsp:txXfrm>
    </dsp:sp>
    <dsp:sp modelId="{A3F8D940-522A-4AE7-8249-5A847BDE411A}">
      <dsp:nvSpPr>
        <dsp:cNvPr id="0" name=""/>
        <dsp:cNvSpPr/>
      </dsp:nvSpPr>
      <dsp:spPr>
        <a:xfrm rot="5400000">
          <a:off x="-374328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82F5C-5248-4D4F-9ECB-0060967E2DA5}">
      <dsp:nvSpPr>
        <dsp:cNvPr id="0" name=""/>
        <dsp:cNvSpPr/>
      </dsp:nvSpPr>
      <dsp:spPr>
        <a:xfrm>
          <a:off x="4087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01600">
            <a:srgbClr val="7030A0">
              <a:alpha val="60000"/>
            </a:srgb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2) Pick the model with the highest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600" i="1" kern="1200" smtClean="0">
                      <a:latin typeface="Cambria Math" panose="02040503050406030204" pitchFamily="18" charset="0"/>
                    </a:rPr>
                    <m:t>𝑟</m:t>
                  </m:r>
                </m:e>
                <m:sup>
                  <m:r>
                    <a:rPr lang="en-US" sz="160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600" kern="1200" dirty="0"/>
            <a:t>value</a:t>
          </a:r>
        </a:p>
      </dsp:txBody>
      <dsp:txXfrm>
        <a:off x="43074" y="2082761"/>
        <a:ext cx="2140557" cy="1253144"/>
      </dsp:txXfrm>
    </dsp:sp>
    <dsp:sp modelId="{68D67AAA-D091-430D-984B-3A65C870F7CA}">
      <dsp:nvSpPr>
        <dsp:cNvPr id="0" name=""/>
        <dsp:cNvSpPr/>
      </dsp:nvSpPr>
      <dsp:spPr>
        <a:xfrm>
          <a:off x="457620" y="3934438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CEA47-777C-4387-AAA6-FDD3886FE9D8}">
      <dsp:nvSpPr>
        <dsp:cNvPr id="0" name=""/>
        <dsp:cNvSpPr/>
      </dsp:nvSpPr>
      <dsp:spPr>
        <a:xfrm>
          <a:off x="4087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01600">
            <a:srgbClr val="7030A0">
              <a:alpha val="60000"/>
            </a:srgb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3) Put the predictions from that model into the dataset as true</a:t>
          </a:r>
        </a:p>
      </dsp:txBody>
      <dsp:txXfrm>
        <a:off x="43074" y="3746659"/>
        <a:ext cx="2140557" cy="1253144"/>
      </dsp:txXfrm>
    </dsp:sp>
    <dsp:sp modelId="{EA09CD2C-6145-4F93-A35D-E63CD3CA2696}">
      <dsp:nvSpPr>
        <dsp:cNvPr id="0" name=""/>
        <dsp:cNvSpPr/>
      </dsp:nvSpPr>
      <dsp:spPr>
        <a:xfrm rot="16200000">
          <a:off x="2576317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5482A-2ABE-41E3-BF1D-AADBFFDB4FCA}">
      <dsp:nvSpPr>
        <dsp:cNvPr id="0" name=""/>
        <dsp:cNvSpPr/>
      </dsp:nvSpPr>
      <dsp:spPr>
        <a:xfrm>
          <a:off x="2954734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01600">
            <a:srgbClr val="7030A0">
              <a:alpha val="60000"/>
            </a:srgb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6) Put the predictions from that model into the dataset as true </a:t>
          </a:r>
        </a:p>
      </dsp:txBody>
      <dsp:txXfrm>
        <a:off x="2993721" y="3746659"/>
        <a:ext cx="2140557" cy="1253144"/>
      </dsp:txXfrm>
    </dsp:sp>
    <dsp:sp modelId="{D0C7020D-0872-4269-AACD-4FBD511C1326}">
      <dsp:nvSpPr>
        <dsp:cNvPr id="0" name=""/>
        <dsp:cNvSpPr/>
      </dsp:nvSpPr>
      <dsp:spPr>
        <a:xfrm rot="16200000">
          <a:off x="2576317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6ADAC-CCAD-44CD-8909-2D010E6B73FE}">
      <dsp:nvSpPr>
        <dsp:cNvPr id="0" name=""/>
        <dsp:cNvSpPr/>
      </dsp:nvSpPr>
      <dsp:spPr>
        <a:xfrm>
          <a:off x="2954734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01600">
            <a:srgbClr val="7030A0">
              <a:alpha val="60000"/>
            </a:srgb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5) Pick the model with the highest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600" i="1" kern="1200" smtClean="0">
                      <a:latin typeface="Cambria Math" panose="02040503050406030204" pitchFamily="18" charset="0"/>
                    </a:rPr>
                    <m:t>𝑟</m:t>
                  </m:r>
                </m:e>
                <m:sup>
                  <m:r>
                    <a:rPr lang="en-US" sz="160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600" kern="1200" dirty="0"/>
            <a:t>value</a:t>
          </a:r>
        </a:p>
      </dsp:txBody>
      <dsp:txXfrm>
        <a:off x="2993721" y="2082761"/>
        <a:ext cx="2140557" cy="1253144"/>
      </dsp:txXfrm>
    </dsp:sp>
    <dsp:sp modelId="{FAD701EE-F4D8-4472-86C6-9BFB687F8BCE}">
      <dsp:nvSpPr>
        <dsp:cNvPr id="0" name=""/>
        <dsp:cNvSpPr/>
      </dsp:nvSpPr>
      <dsp:spPr>
        <a:xfrm>
          <a:off x="3408266" y="606641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AF7CD-9888-4FAE-A409-54C28588840B}">
      <dsp:nvSpPr>
        <dsp:cNvPr id="0" name=""/>
        <dsp:cNvSpPr/>
      </dsp:nvSpPr>
      <dsp:spPr>
        <a:xfrm>
          <a:off x="2954734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01600">
            <a:srgbClr val="7030A0">
              <a:alpha val="60000"/>
            </a:srgb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4) Build 6-k models for each statistic where k is the number of accepted models </a:t>
          </a:r>
        </a:p>
      </dsp:txBody>
      <dsp:txXfrm>
        <a:off x="2993721" y="418862"/>
        <a:ext cx="2140557" cy="1253144"/>
      </dsp:txXfrm>
    </dsp:sp>
    <dsp:sp modelId="{A0A71D9E-DF94-418B-88E2-ED74AB8D603A}">
      <dsp:nvSpPr>
        <dsp:cNvPr id="0" name=""/>
        <dsp:cNvSpPr/>
      </dsp:nvSpPr>
      <dsp:spPr>
        <a:xfrm rot="5400000">
          <a:off x="5526964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8447B-7D7B-49B4-B7DE-5AA7817E9FE3}">
      <dsp:nvSpPr>
        <dsp:cNvPr id="0" name=""/>
        <dsp:cNvSpPr/>
      </dsp:nvSpPr>
      <dsp:spPr>
        <a:xfrm>
          <a:off x="5905380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01600">
            <a:srgbClr val="7030A0">
              <a:alpha val="60000"/>
            </a:srgb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7) Repeat steps 4-6 until k=5</a:t>
          </a:r>
        </a:p>
      </dsp:txBody>
      <dsp:txXfrm>
        <a:off x="5944367" y="418862"/>
        <a:ext cx="2140557" cy="1253144"/>
      </dsp:txXfrm>
    </dsp:sp>
    <dsp:sp modelId="{D355ED5D-8CC1-4EB3-8D9B-7E23C1A01A27}">
      <dsp:nvSpPr>
        <dsp:cNvPr id="0" name=""/>
        <dsp:cNvSpPr/>
      </dsp:nvSpPr>
      <dsp:spPr>
        <a:xfrm rot="5400000">
          <a:off x="5526964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3AFAF-68CC-4930-92EE-344D7033F171}">
      <dsp:nvSpPr>
        <dsp:cNvPr id="0" name=""/>
        <dsp:cNvSpPr/>
      </dsp:nvSpPr>
      <dsp:spPr>
        <a:xfrm>
          <a:off x="5905380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01600">
            <a:srgbClr val="7030A0">
              <a:alpha val="60000"/>
            </a:srgb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8) Build a model on the last statistic and total, pick the model with the highest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600" i="1" kern="1200" smtClean="0">
                      <a:latin typeface="Cambria Math" panose="02040503050406030204" pitchFamily="18" charset="0"/>
                    </a:rPr>
                    <m:t>𝑟</m:t>
                  </m:r>
                </m:e>
                <m:sup>
                  <m:r>
                    <a:rPr lang="en-US" sz="160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600" kern="1200" dirty="0"/>
            <a:t>value</a:t>
          </a:r>
        </a:p>
      </dsp:txBody>
      <dsp:txXfrm>
        <a:off x="5944367" y="2082761"/>
        <a:ext cx="2140557" cy="1253144"/>
      </dsp:txXfrm>
    </dsp:sp>
    <dsp:sp modelId="{FE3CDDF1-216E-46A1-A015-F4B7B6AFD2BB}">
      <dsp:nvSpPr>
        <dsp:cNvPr id="0" name=""/>
        <dsp:cNvSpPr/>
      </dsp:nvSpPr>
      <dsp:spPr>
        <a:xfrm>
          <a:off x="5905380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01600">
            <a:srgbClr val="7030A0">
              <a:alpha val="60000"/>
            </a:srgb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9) Use simple subtraction or addition to determine either the total or the final statistic </a:t>
          </a:r>
        </a:p>
      </dsp:txBody>
      <dsp:txXfrm>
        <a:off x="5944367" y="3746659"/>
        <a:ext cx="2140557" cy="1253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9C1D3-F2DA-4810-80CD-8A1324AB5C7A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A9BA6-433E-426A-B1F0-0EB6231D0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2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A9BA6-433E-426A-B1F0-0EB6231D0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37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interactions exist but are rare and don’t show up on the spline graph.  R^2 across all CV is low because some CV R^2 are &lt;0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A9BA6-433E-426A-B1F0-0EB6231D0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4075-4B90-49A5-ADBC-8F1905A02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DC007-2708-4A8E-B529-6AC3DCB5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BE12E-2C27-4177-8267-27B9825B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B5555-909D-4713-9CD2-11D5B5C1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91B96-BB6C-4E32-ABB6-12A6A65B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05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1B8D-7C59-49F0-90D2-E8E643E8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1ECE8-9007-4494-98FD-5388A66DC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28CE-4675-410B-9D81-07B1AABD1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F6F8B-D8B8-469F-8BE2-600B4B6D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41ABF-04C6-40AF-AA89-8F27439C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9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622881-7BA8-4222-8CEB-9E5811BC3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49AA3-6542-48BC-BD44-638746DE8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D0B6A-EE34-4360-93A3-D03C116E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CB842-976A-4293-AF2B-29677325C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85262-E3EA-49BA-954A-0EB3346D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32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037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849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428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09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919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75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27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66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1FBE-C129-4EEF-ADB3-96E007E9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C6A1F-AD9F-4327-9E4E-07DF6B6DB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E0F85-78DA-4555-939C-6FCB0EBDE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966F4-1460-4C97-9E44-039DA590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78D05-CADA-4B2A-A12E-8543B87B4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98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610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887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97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E9E6-2BDA-4F8B-8A3F-88FA57FF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C046-1A96-4CF6-A99C-659FA191B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BDF97-33BB-4E6E-AECE-CD55FD70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4EC87-047E-4A73-AE33-74767480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C9877-4F4D-4C34-B2E7-3CBF4B0E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269C-36D3-4580-882A-9AB17876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E2B7F-FF99-4DAF-9149-1DAC4A6B9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A37D7-AB09-4CC9-8E96-EA9A08DCE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F597A-B9E6-4D78-9D61-F23BBC25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9E43-78D2-43B1-A9F6-BF137F43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69D77-8A6D-4AE1-A645-47E696A0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5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2349-5A6A-48C3-BD41-81EB97433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E6115-42E4-4346-9061-595774E39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8D37D-CFC4-45E7-A936-019904944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9C6D3-7CED-47D0-A401-E51EF2701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96D99-B8C4-451C-A66D-71A88A5212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947600-0A94-4CB4-96BB-9D6BA74B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900EA-0BD9-4373-974C-C52F74D5A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BEEB8-F144-4298-950F-0D515F89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5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D26A-578C-4BAA-96C5-24BC368B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9B943-3498-472B-8E10-BB56B3AB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0FAB9-677E-41A1-B88E-B84FA6A8A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63F57-ED21-4C52-BA41-A330389B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4BBCE-00FF-4053-9649-53ABE826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65503-BB93-4052-A871-BE21B611B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56B37-1350-4CAF-97A8-60ADCA54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8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698F6-E44B-4B28-937A-5428B08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D6373-7248-4EAC-A0E1-55D66F99B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4103A-E843-45A7-9A62-1B1E3C453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5ACB6-B75A-49AD-8232-C424A803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8BFF5-60DB-47F8-A2E8-4EBA1C7A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13B05-3BBE-4FA9-8832-12A416B5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28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5B7F-A3DA-4662-B9E5-D31AC6010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901368-FF88-41E6-89C5-74A03DA45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651E3-CC25-410D-ABD1-11F7FEE8D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4E332-0065-4F16-A9AE-4ABE7F4D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EF003-E408-4D92-B925-D5BB54AF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568F1-EC99-476D-ACDF-CCFE747B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3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6DA5C-8EC3-4F81-8FCE-34F698AF7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CED64-9A62-4332-9B25-D16924B2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DDCA9-A020-4D20-9F64-044437105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C81EC-7032-41E4-A6F3-6BDC20342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0E5EC-0D67-49A3-BB29-CA2652C7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9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BA040-B2EC-4868-A198-575BF645A58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F6784A6-87F0-4086-BBBE-83927C1C00C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4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0.png"/><Relationship Id="rId3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6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2" Type="http://schemas.openxmlformats.org/officeDocument/2006/relationships/image" Target="../media/image36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14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professor oak">
            <a:extLst>
              <a:ext uri="{FF2B5EF4-FFF2-40B4-BE49-F238E27FC236}">
                <a16:creationId xmlns:a16="http://schemas.microsoft.com/office/drawing/2014/main" id="{1B2C8B88-C670-42F3-8916-DA0AB9EC5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864" y="2917272"/>
            <a:ext cx="17145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66C0C4-75F6-4A63-B55C-D354915984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Determining Pokémon stats with MARS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7B7454F-C292-4C7A-92B0-E73AE942F8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Frank Devone</a:t>
            </a:r>
          </a:p>
        </p:txBody>
      </p:sp>
    </p:spTree>
    <p:extLst>
      <p:ext uri="{BB962C8B-B14F-4D97-AF65-F5344CB8AC3E}">
        <p14:creationId xmlns:p14="http://schemas.microsoft.com/office/powerpoint/2010/main" val="175788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C57BC-64A7-4EAC-9C7D-3C4CA175C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91"/>
          <a:stretch/>
        </p:blipFill>
        <p:spPr>
          <a:xfrm>
            <a:off x="499031" y="480060"/>
            <a:ext cx="5600641" cy="31751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metagross">
            <a:extLst>
              <a:ext uri="{FF2B5EF4-FFF2-40B4-BE49-F238E27FC236}">
                <a16:creationId xmlns:a16="http://schemas.microsoft.com/office/drawing/2014/main" id="{58379758-8D2D-449E-825C-86C58D969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826" y="4116342"/>
            <a:ext cx="1541464" cy="10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45BC7-8474-4193-B2D6-E4EB60F5B82A}"/>
              </a:ext>
            </a:extLst>
          </p:cNvPr>
          <p:cNvSpPr txBox="1"/>
          <p:nvPr/>
        </p:nvSpPr>
        <p:spPr>
          <a:xfrm>
            <a:off x="7311518" y="3888165"/>
            <a:ext cx="2855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Pokémon like </a:t>
            </a:r>
            <a:r>
              <a:rPr lang="en-US" dirty="0" err="1"/>
              <a:t>Metagross</a:t>
            </a:r>
            <a:r>
              <a:rPr lang="en-US" dirty="0"/>
              <a:t> have unusually high stats despite not being legendary, while others like </a:t>
            </a:r>
            <a:r>
              <a:rPr lang="en-US" dirty="0" err="1"/>
              <a:t>Luvdisc</a:t>
            </a:r>
            <a:r>
              <a:rPr lang="en-US" dirty="0"/>
              <a:t> are fully evolved/ have no evolution and have oddly low overall stats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367C4-9009-431E-9A6C-9A904F00DF73}"/>
              </a:ext>
            </a:extLst>
          </p:cNvPr>
          <p:cNvSpPr txBox="1"/>
          <p:nvPr/>
        </p:nvSpPr>
        <p:spPr>
          <a:xfrm>
            <a:off x="8257675" y="3510417"/>
            <a:ext cx="962850" cy="3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Outliers</a:t>
            </a:r>
          </a:p>
        </p:txBody>
      </p:sp>
      <p:pic>
        <p:nvPicPr>
          <p:cNvPr id="3076" name="Picture 4" descr="Image result for luvdisc">
            <a:extLst>
              <a:ext uri="{FF2B5EF4-FFF2-40B4-BE49-F238E27FC236}">
                <a16:creationId xmlns:a16="http://schemas.microsoft.com/office/drawing/2014/main" id="{5DDA638B-4DFF-4EAF-90C0-9201EF99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981" y="5341727"/>
            <a:ext cx="576440" cy="57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16CF19-3E40-45D9-A730-44AB08A7932B}"/>
              </a:ext>
            </a:extLst>
          </p:cNvPr>
          <p:cNvSpPr txBox="1"/>
          <p:nvPr/>
        </p:nvSpPr>
        <p:spPr>
          <a:xfrm>
            <a:off x="6347873" y="939833"/>
            <a:ext cx="4824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n-US" dirty="0"/>
              <a:t>R^2 for the final model is .8649</a:t>
            </a:r>
          </a:p>
          <a:p>
            <a:pPr marL="285750" indent="-285750">
              <a:buBlip>
                <a:blip r:embed="rId6"/>
              </a:buBlip>
            </a:pPr>
            <a:r>
              <a:rPr lang="en-US" dirty="0"/>
              <a:t>SD across all folds is 2.57</a:t>
            </a:r>
          </a:p>
          <a:p>
            <a:pPr marL="285750" indent="-285750">
              <a:buBlip>
                <a:blip r:embed="rId6"/>
              </a:buBlip>
            </a:pPr>
            <a:r>
              <a:rPr lang="en-US" dirty="0"/>
              <a:t>Positive coefficient type 1’s from left to right are fairy, fire, steel, and ghost</a:t>
            </a:r>
          </a:p>
          <a:p>
            <a:pPr marL="285750" indent="-285750">
              <a:buBlip>
                <a:blip r:embed="rId6"/>
              </a:buBlip>
            </a:pPr>
            <a:r>
              <a:rPr lang="en-US" dirty="0"/>
              <a:t>Positive coefficient type 2’s from left to right are steel and none</a:t>
            </a:r>
          </a:p>
          <a:p>
            <a:pPr marL="285750" indent="-285750">
              <a:buBlip>
                <a:blip r:embed="rId6"/>
              </a:buBlip>
            </a:pPr>
            <a:r>
              <a:rPr lang="en-US" dirty="0"/>
              <a:t>Based on 50 ten-fold cross validations</a:t>
            </a:r>
          </a:p>
          <a:p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E2F62-B7D9-413A-B8C3-C1ABA76D03B6}"/>
              </a:ext>
            </a:extLst>
          </p:cNvPr>
          <p:cNvSpPr txBox="1"/>
          <p:nvPr/>
        </p:nvSpPr>
        <p:spPr>
          <a:xfrm>
            <a:off x="7126660" y="543214"/>
            <a:ext cx="389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Results looking at Base Stat 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0D4D0C-46F0-44A9-9829-613630E04C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87" b="27661"/>
          <a:stretch/>
        </p:blipFill>
        <p:spPr>
          <a:xfrm>
            <a:off x="499031" y="3510417"/>
            <a:ext cx="6666667" cy="26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8CCB8-B7D2-4D95-B94A-73FBC5B90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09" y="0"/>
            <a:ext cx="11263691" cy="6858000"/>
          </a:xfrm>
          <a:prstGeom prst="rect">
            <a:avLst/>
          </a:prstGeom>
        </p:spPr>
      </p:pic>
      <p:pic>
        <p:nvPicPr>
          <p:cNvPr id="5142" name="Picture 22" descr="Image result for mew">
            <a:extLst>
              <a:ext uri="{FF2B5EF4-FFF2-40B4-BE49-F238E27FC236}">
                <a16:creationId xmlns:a16="http://schemas.microsoft.com/office/drawing/2014/main" id="{1A899052-1DE7-4490-BF7E-35B3C290D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5" y="121298"/>
            <a:ext cx="727787" cy="7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7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>
            <a:extLst>
              <a:ext uri="{FF2B5EF4-FFF2-40B4-BE49-F238E27FC236}">
                <a16:creationId xmlns:a16="http://schemas.microsoft.com/office/drawing/2014/main" id="{4605919F-CA73-4D26-9DF1-7AB936342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09" y="0"/>
            <a:ext cx="11263691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DCB0A5-3D8E-41C2-87AE-A9D596B13E4A}"/>
              </a:ext>
            </a:extLst>
          </p:cNvPr>
          <p:cNvCxnSpPr>
            <a:cxnSpLocks/>
          </p:cNvCxnSpPr>
          <p:nvPr/>
        </p:nvCxnSpPr>
        <p:spPr>
          <a:xfrm flipH="1">
            <a:off x="11263691" y="869750"/>
            <a:ext cx="96979" cy="42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ewtwo">
            <a:extLst>
              <a:ext uri="{FF2B5EF4-FFF2-40B4-BE49-F238E27FC236}">
                <a16:creationId xmlns:a16="http://schemas.microsoft.com/office/drawing/2014/main" id="{B6A64C0A-7544-4228-B8C8-D0D0A925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384" y="65849"/>
            <a:ext cx="803901" cy="80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C7FE7C-B62F-4B16-BACE-548D0674CF10}"/>
              </a:ext>
            </a:extLst>
          </p:cNvPr>
          <p:cNvCxnSpPr>
            <a:cxnSpLocks/>
          </p:cNvCxnSpPr>
          <p:nvPr/>
        </p:nvCxnSpPr>
        <p:spPr>
          <a:xfrm>
            <a:off x="10503955" y="1096949"/>
            <a:ext cx="375539" cy="685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Image result for garchomp">
            <a:extLst>
              <a:ext uri="{FF2B5EF4-FFF2-40B4-BE49-F238E27FC236}">
                <a16:creationId xmlns:a16="http://schemas.microsoft.com/office/drawing/2014/main" id="{B3FE41A0-0513-4B8B-9EAA-F379A4B2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57" y="279006"/>
            <a:ext cx="645251" cy="54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sceptile">
            <a:extLst>
              <a:ext uri="{FF2B5EF4-FFF2-40B4-BE49-F238E27FC236}">
                <a16:creationId xmlns:a16="http://schemas.microsoft.com/office/drawing/2014/main" id="{0256B054-6B1E-4D9F-B3AF-D0D9D614F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580" y="1032230"/>
            <a:ext cx="422532" cy="45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2F1C98-DD90-4EDE-87D9-878C385E7318}"/>
              </a:ext>
            </a:extLst>
          </p:cNvPr>
          <p:cNvCxnSpPr>
            <a:cxnSpLocks/>
          </p:cNvCxnSpPr>
          <p:nvPr/>
        </p:nvCxnSpPr>
        <p:spPr>
          <a:xfrm>
            <a:off x="9616059" y="857477"/>
            <a:ext cx="866561" cy="99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DA51F8-23A6-417B-A59C-B3336495572A}"/>
              </a:ext>
            </a:extLst>
          </p:cNvPr>
          <p:cNvCxnSpPr>
            <a:cxnSpLocks/>
          </p:cNvCxnSpPr>
          <p:nvPr/>
        </p:nvCxnSpPr>
        <p:spPr>
          <a:xfrm>
            <a:off x="9518636" y="1571250"/>
            <a:ext cx="278560" cy="68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F7171D-81B2-4C12-ADA7-5EB445EFB6A3}"/>
              </a:ext>
            </a:extLst>
          </p:cNvPr>
          <p:cNvCxnSpPr>
            <a:cxnSpLocks/>
          </p:cNvCxnSpPr>
          <p:nvPr/>
        </p:nvCxnSpPr>
        <p:spPr>
          <a:xfrm>
            <a:off x="7268012" y="1371911"/>
            <a:ext cx="2121666" cy="91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E79CA0-5164-4B71-9722-B75CD811B32C}"/>
              </a:ext>
            </a:extLst>
          </p:cNvPr>
          <p:cNvCxnSpPr>
            <a:cxnSpLocks/>
          </p:cNvCxnSpPr>
          <p:nvPr/>
        </p:nvCxnSpPr>
        <p:spPr>
          <a:xfrm>
            <a:off x="7564182" y="2070623"/>
            <a:ext cx="1029358" cy="38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2D7B32-E09A-4088-9414-F50A123023EE}"/>
              </a:ext>
            </a:extLst>
          </p:cNvPr>
          <p:cNvCxnSpPr>
            <a:cxnSpLocks/>
          </p:cNvCxnSpPr>
          <p:nvPr/>
        </p:nvCxnSpPr>
        <p:spPr>
          <a:xfrm>
            <a:off x="6149838" y="2854100"/>
            <a:ext cx="231027" cy="23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C3260F-2CD4-4774-88CA-3CEE32F81D79}"/>
              </a:ext>
            </a:extLst>
          </p:cNvPr>
          <p:cNvCxnSpPr>
            <a:cxnSpLocks/>
          </p:cNvCxnSpPr>
          <p:nvPr/>
        </p:nvCxnSpPr>
        <p:spPr>
          <a:xfrm>
            <a:off x="7151550" y="2203603"/>
            <a:ext cx="974432" cy="281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724C31-340B-4288-B850-3BFD78743F7F}"/>
              </a:ext>
            </a:extLst>
          </p:cNvPr>
          <p:cNvCxnSpPr>
            <a:cxnSpLocks/>
          </p:cNvCxnSpPr>
          <p:nvPr/>
        </p:nvCxnSpPr>
        <p:spPr>
          <a:xfrm>
            <a:off x="6372496" y="2363281"/>
            <a:ext cx="179871" cy="50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0F9E39-487E-4FA9-8719-ACCBE197D58C}"/>
              </a:ext>
            </a:extLst>
          </p:cNvPr>
          <p:cNvCxnSpPr>
            <a:cxnSpLocks/>
          </p:cNvCxnSpPr>
          <p:nvPr/>
        </p:nvCxnSpPr>
        <p:spPr>
          <a:xfrm>
            <a:off x="4302034" y="1874409"/>
            <a:ext cx="1231684" cy="979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756DA1-455E-44C5-AB18-FBDDE3E5621F}"/>
              </a:ext>
            </a:extLst>
          </p:cNvPr>
          <p:cNvCxnSpPr>
            <a:cxnSpLocks/>
          </p:cNvCxnSpPr>
          <p:nvPr/>
        </p:nvCxnSpPr>
        <p:spPr>
          <a:xfrm>
            <a:off x="5480749" y="2363281"/>
            <a:ext cx="615251" cy="727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8" name="Picture 12" descr="Image result for slaking">
            <a:extLst>
              <a:ext uri="{FF2B5EF4-FFF2-40B4-BE49-F238E27FC236}">
                <a16:creationId xmlns:a16="http://schemas.microsoft.com/office/drawing/2014/main" id="{997E98D1-982F-4F8C-A237-5FDD1B0E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113" y="1043725"/>
            <a:ext cx="590142" cy="59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wampert">
            <a:extLst>
              <a:ext uri="{FF2B5EF4-FFF2-40B4-BE49-F238E27FC236}">
                <a16:creationId xmlns:a16="http://schemas.microsoft.com/office/drawing/2014/main" id="{0D4F9811-D7ED-4EF8-9BE3-420DD8213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72" y="1316330"/>
            <a:ext cx="478113" cy="57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Image result for greninja">
            <a:extLst>
              <a:ext uri="{FF2B5EF4-FFF2-40B4-BE49-F238E27FC236}">
                <a16:creationId xmlns:a16="http://schemas.microsoft.com/office/drawing/2014/main" id="{FD5E5196-713E-4670-821D-AF44FA77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668" y="1576121"/>
            <a:ext cx="709685" cy="70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Image result for scizor">
            <a:extLst>
              <a:ext uri="{FF2B5EF4-FFF2-40B4-BE49-F238E27FC236}">
                <a16:creationId xmlns:a16="http://schemas.microsoft.com/office/drawing/2014/main" id="{48E10565-4A38-4071-B4E3-531F344A5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06" y="1782120"/>
            <a:ext cx="316860" cy="4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ampharos">
            <a:extLst>
              <a:ext uri="{FF2B5EF4-FFF2-40B4-BE49-F238E27FC236}">
                <a16:creationId xmlns:a16="http://schemas.microsoft.com/office/drawing/2014/main" id="{BA41B012-2EA9-4609-90C3-82BF540FF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218" y="1601890"/>
            <a:ext cx="507141" cy="5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Image result for audino">
            <a:extLst>
              <a:ext uri="{FF2B5EF4-FFF2-40B4-BE49-F238E27FC236}">
                <a16:creationId xmlns:a16="http://schemas.microsoft.com/office/drawing/2014/main" id="{5094BEFE-D18D-45D4-B04A-81FB1A568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56" y="1818042"/>
            <a:ext cx="373361" cy="45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Image result for slowbro">
            <a:extLst>
              <a:ext uri="{FF2B5EF4-FFF2-40B4-BE49-F238E27FC236}">
                <a16:creationId xmlns:a16="http://schemas.microsoft.com/office/drawing/2014/main" id="{6329C37A-0B60-4985-907A-3875D91E6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57" y="2411534"/>
            <a:ext cx="452964" cy="45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Image result for wishiwashi">
            <a:extLst>
              <a:ext uri="{FF2B5EF4-FFF2-40B4-BE49-F238E27FC236}">
                <a16:creationId xmlns:a16="http://schemas.microsoft.com/office/drawing/2014/main" id="{66C5C35C-6D8A-4CEB-B7F7-4BFF98621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76" y="1065115"/>
            <a:ext cx="467635" cy="4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7E6BB062-1AF3-43BD-8E0C-6F34DA65CDAA}"/>
              </a:ext>
            </a:extLst>
          </p:cNvPr>
          <p:cNvSpPr/>
          <p:nvPr/>
        </p:nvSpPr>
        <p:spPr>
          <a:xfrm>
            <a:off x="5701751" y="1185867"/>
            <a:ext cx="313509" cy="18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28" name="Picture 32" descr="Image result for wishiwashi">
            <a:extLst>
              <a:ext uri="{FF2B5EF4-FFF2-40B4-BE49-F238E27FC236}">
                <a16:creationId xmlns:a16="http://schemas.microsoft.com/office/drawing/2014/main" id="{B82EB541-F01C-4568-A750-55A52E60D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38" y="929058"/>
            <a:ext cx="1057497" cy="67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Image result for floette pokemon">
            <a:extLst>
              <a:ext uri="{FF2B5EF4-FFF2-40B4-BE49-F238E27FC236}">
                <a16:creationId xmlns:a16="http://schemas.microsoft.com/office/drawing/2014/main" id="{A032984E-1EAC-42E9-9317-38F424CC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91" y="1291511"/>
            <a:ext cx="697301" cy="69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Image result for roserade">
            <a:extLst>
              <a:ext uri="{FF2B5EF4-FFF2-40B4-BE49-F238E27FC236}">
                <a16:creationId xmlns:a16="http://schemas.microsoft.com/office/drawing/2014/main" id="{BEDDF700-946A-4F61-8A0A-CAD4A8236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28" y="1872104"/>
            <a:ext cx="452013" cy="45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B2AA888-0644-46F6-9E9D-094B76B9FD7C}"/>
              </a:ext>
            </a:extLst>
          </p:cNvPr>
          <p:cNvCxnSpPr>
            <a:cxnSpLocks/>
          </p:cNvCxnSpPr>
          <p:nvPr/>
        </p:nvCxnSpPr>
        <p:spPr>
          <a:xfrm flipH="1" flipV="1">
            <a:off x="6965236" y="4383080"/>
            <a:ext cx="2458793" cy="395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42" name="Picture 46" descr="Image result for smeargle">
            <a:extLst>
              <a:ext uri="{FF2B5EF4-FFF2-40B4-BE49-F238E27FC236}">
                <a16:creationId xmlns:a16="http://schemas.microsoft.com/office/drawing/2014/main" id="{F6C099A9-7642-4BE3-969C-6F04FE74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045" y="4478414"/>
            <a:ext cx="600596" cy="6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F84354-773E-4B4F-9E5D-7FA905AEE3EF}"/>
              </a:ext>
            </a:extLst>
          </p:cNvPr>
          <p:cNvCxnSpPr>
            <a:cxnSpLocks/>
          </p:cNvCxnSpPr>
          <p:nvPr/>
        </p:nvCxnSpPr>
        <p:spPr>
          <a:xfrm flipH="1" flipV="1">
            <a:off x="6806806" y="4759269"/>
            <a:ext cx="657983" cy="82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44" name="Picture 48" descr="Image result for ditto">
            <a:extLst>
              <a:ext uri="{FF2B5EF4-FFF2-40B4-BE49-F238E27FC236}">
                <a16:creationId xmlns:a16="http://schemas.microsoft.com/office/drawing/2014/main" id="{9EAC2F5C-544E-4529-B140-6147ECC7D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22" y="5615826"/>
            <a:ext cx="385617" cy="38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72B39BD-F3E9-435C-8FA8-AD0B36A42AEB}"/>
              </a:ext>
            </a:extLst>
          </p:cNvPr>
          <p:cNvCxnSpPr>
            <a:cxnSpLocks/>
          </p:cNvCxnSpPr>
          <p:nvPr/>
        </p:nvCxnSpPr>
        <p:spPr>
          <a:xfrm>
            <a:off x="8483385" y="2145656"/>
            <a:ext cx="963087" cy="28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BF83C4F-28D8-4AC3-8A74-24C6F728502A}"/>
              </a:ext>
            </a:extLst>
          </p:cNvPr>
          <p:cNvCxnSpPr>
            <a:cxnSpLocks/>
          </p:cNvCxnSpPr>
          <p:nvPr/>
        </p:nvCxnSpPr>
        <p:spPr>
          <a:xfrm>
            <a:off x="9044768" y="1910417"/>
            <a:ext cx="589485" cy="341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825D599-9C76-4CC5-B7C7-0177D724FA17}"/>
              </a:ext>
            </a:extLst>
          </p:cNvPr>
          <p:cNvCxnSpPr>
            <a:cxnSpLocks/>
          </p:cNvCxnSpPr>
          <p:nvPr/>
        </p:nvCxnSpPr>
        <p:spPr>
          <a:xfrm>
            <a:off x="9876571" y="1527356"/>
            <a:ext cx="323088" cy="53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48" name="Picture 52" descr="Image result for metagross">
            <a:extLst>
              <a:ext uri="{FF2B5EF4-FFF2-40B4-BE49-F238E27FC236}">
                <a16:creationId xmlns:a16="http://schemas.microsoft.com/office/drawing/2014/main" id="{01E24484-0CD2-4579-9809-E139889A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429" y="321768"/>
            <a:ext cx="1003023" cy="100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1E4585A-8579-43B3-B902-FAC73117E239}"/>
              </a:ext>
            </a:extLst>
          </p:cNvPr>
          <p:cNvCxnSpPr>
            <a:cxnSpLocks/>
          </p:cNvCxnSpPr>
          <p:nvPr/>
        </p:nvCxnSpPr>
        <p:spPr>
          <a:xfrm>
            <a:off x="2780522" y="2505246"/>
            <a:ext cx="812874" cy="1320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50" name="Picture 54" descr="Image result for charjabug">
            <a:extLst>
              <a:ext uri="{FF2B5EF4-FFF2-40B4-BE49-F238E27FC236}">
                <a16:creationId xmlns:a16="http://schemas.microsoft.com/office/drawing/2014/main" id="{A84E2828-9BB4-4A1A-8B7C-9573A7B1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254" y="2081495"/>
            <a:ext cx="456018" cy="45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Shuckle">
            <a:extLst>
              <a:ext uri="{FF2B5EF4-FFF2-40B4-BE49-F238E27FC236}">
                <a16:creationId xmlns:a16="http://schemas.microsoft.com/office/drawing/2014/main" id="{F8374704-A66E-450F-8F73-CBF7A3A0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720" y="1873156"/>
            <a:ext cx="304948" cy="30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87F524D-2DE5-4511-B742-4B10AADA790B}"/>
              </a:ext>
            </a:extLst>
          </p:cNvPr>
          <p:cNvCxnSpPr>
            <a:cxnSpLocks/>
          </p:cNvCxnSpPr>
          <p:nvPr/>
        </p:nvCxnSpPr>
        <p:spPr>
          <a:xfrm>
            <a:off x="5940395" y="2175158"/>
            <a:ext cx="275667" cy="36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2700E80-7E82-4C8D-A8BB-3C2C2CC3DA80}"/>
              </a:ext>
            </a:extLst>
          </p:cNvPr>
          <p:cNvCxnSpPr>
            <a:cxnSpLocks/>
          </p:cNvCxnSpPr>
          <p:nvPr/>
        </p:nvCxnSpPr>
        <p:spPr>
          <a:xfrm flipH="1" flipV="1">
            <a:off x="7564182" y="4954773"/>
            <a:ext cx="1029358" cy="53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52" name="Picture 56" descr="Image result for delibird">
            <a:extLst>
              <a:ext uri="{FF2B5EF4-FFF2-40B4-BE49-F238E27FC236}">
                <a16:creationId xmlns:a16="http://schemas.microsoft.com/office/drawing/2014/main" id="{FF339F92-75F5-45C5-AFA7-4F5E64D5C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305" y="5252665"/>
            <a:ext cx="657983" cy="6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4" name="Picture 58" descr="Image result for shedinja">
            <a:extLst>
              <a:ext uri="{FF2B5EF4-FFF2-40B4-BE49-F238E27FC236}">
                <a16:creationId xmlns:a16="http://schemas.microsoft.com/office/drawing/2014/main" id="{37BEFFF0-E1C6-4FD8-AFC9-75EC8DA74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00" y="5016282"/>
            <a:ext cx="962460" cy="96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9DD97AD-71F0-4471-991C-E37E03D06176}"/>
              </a:ext>
            </a:extLst>
          </p:cNvPr>
          <p:cNvCxnSpPr>
            <a:cxnSpLocks/>
          </p:cNvCxnSpPr>
          <p:nvPr/>
        </p:nvCxnSpPr>
        <p:spPr>
          <a:xfrm flipH="1" flipV="1">
            <a:off x="6425509" y="5079010"/>
            <a:ext cx="142008" cy="18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56" name="Picture 60" descr="Image result for kirlia">
            <a:extLst>
              <a:ext uri="{FF2B5EF4-FFF2-40B4-BE49-F238E27FC236}">
                <a16:creationId xmlns:a16="http://schemas.microsoft.com/office/drawing/2014/main" id="{98372428-4154-49E9-AD9C-FE23E6B89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762" y="5493020"/>
            <a:ext cx="547754" cy="54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B186609-AB7E-4787-85D6-FA580146CBC9}"/>
              </a:ext>
            </a:extLst>
          </p:cNvPr>
          <p:cNvCxnSpPr>
            <a:cxnSpLocks/>
          </p:cNvCxnSpPr>
          <p:nvPr/>
        </p:nvCxnSpPr>
        <p:spPr>
          <a:xfrm flipH="1" flipV="1">
            <a:off x="5965443" y="4856453"/>
            <a:ext cx="130557" cy="429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58" name="Picture 62" descr="Image result for magikarp">
            <a:extLst>
              <a:ext uri="{FF2B5EF4-FFF2-40B4-BE49-F238E27FC236}">
                <a16:creationId xmlns:a16="http://schemas.microsoft.com/office/drawing/2014/main" id="{6816ADB1-C936-44DF-9A9C-432A496EC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663" y="5857994"/>
            <a:ext cx="1002306" cy="6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5678891-B9D1-4056-8A29-D2C63090034F}"/>
              </a:ext>
            </a:extLst>
          </p:cNvPr>
          <p:cNvCxnSpPr>
            <a:cxnSpLocks/>
          </p:cNvCxnSpPr>
          <p:nvPr/>
        </p:nvCxnSpPr>
        <p:spPr>
          <a:xfrm flipH="1" flipV="1">
            <a:off x="5630978" y="5294876"/>
            <a:ext cx="70773" cy="51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0" name="Picture 64" descr="Image result for cosmog">
            <a:extLst>
              <a:ext uri="{FF2B5EF4-FFF2-40B4-BE49-F238E27FC236}">
                <a16:creationId xmlns:a16="http://schemas.microsoft.com/office/drawing/2014/main" id="{C4AE4997-EFC3-4BF0-8A23-7491D081A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89173" y="5732954"/>
            <a:ext cx="491576" cy="49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52131C2-9305-4B34-9246-E2A064E2F8AD}"/>
              </a:ext>
            </a:extLst>
          </p:cNvPr>
          <p:cNvCxnSpPr>
            <a:cxnSpLocks/>
          </p:cNvCxnSpPr>
          <p:nvPr/>
        </p:nvCxnSpPr>
        <p:spPr>
          <a:xfrm flipV="1">
            <a:off x="5348724" y="5319556"/>
            <a:ext cx="71090" cy="41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2" name="Picture 66" descr="Image result for makuhita">
            <a:extLst>
              <a:ext uri="{FF2B5EF4-FFF2-40B4-BE49-F238E27FC236}">
                <a16:creationId xmlns:a16="http://schemas.microsoft.com/office/drawing/2014/main" id="{FC021F3B-5FD3-45DD-8E49-6C1F1C91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44" y="4760990"/>
            <a:ext cx="309587" cy="38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67AAE24-5876-44F9-A324-81FFDA066F37}"/>
              </a:ext>
            </a:extLst>
          </p:cNvPr>
          <p:cNvCxnSpPr>
            <a:cxnSpLocks/>
          </p:cNvCxnSpPr>
          <p:nvPr/>
        </p:nvCxnSpPr>
        <p:spPr>
          <a:xfrm flipH="1" flipV="1">
            <a:off x="4776927" y="4988256"/>
            <a:ext cx="487850" cy="2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4" name="Picture 68" descr="Image result for wimpod">
            <a:extLst>
              <a:ext uri="{FF2B5EF4-FFF2-40B4-BE49-F238E27FC236}">
                <a16:creationId xmlns:a16="http://schemas.microsoft.com/office/drawing/2014/main" id="{DD9EBF38-F4E7-4E9D-9FB1-F212512D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550" y="5226625"/>
            <a:ext cx="432993" cy="4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3AF4DBB2-EB3B-40F5-BDD3-E76F866DBC08}"/>
              </a:ext>
            </a:extLst>
          </p:cNvPr>
          <p:cNvCxnSpPr>
            <a:cxnSpLocks/>
          </p:cNvCxnSpPr>
          <p:nvPr/>
        </p:nvCxnSpPr>
        <p:spPr>
          <a:xfrm flipH="1" flipV="1">
            <a:off x="4648181" y="5064436"/>
            <a:ext cx="175765" cy="201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6" name="Picture 70" descr="Image result for cascoon">
            <a:extLst>
              <a:ext uri="{FF2B5EF4-FFF2-40B4-BE49-F238E27FC236}">
                <a16:creationId xmlns:a16="http://schemas.microsoft.com/office/drawing/2014/main" id="{D569D43C-8907-4EB3-96AF-4F551287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715" y="5521659"/>
            <a:ext cx="272684" cy="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98C6C95-6B0F-4A2F-AB51-50054617957A}"/>
              </a:ext>
            </a:extLst>
          </p:cNvPr>
          <p:cNvCxnSpPr>
            <a:cxnSpLocks/>
          </p:cNvCxnSpPr>
          <p:nvPr/>
        </p:nvCxnSpPr>
        <p:spPr>
          <a:xfrm flipH="1" flipV="1">
            <a:off x="4127252" y="5263331"/>
            <a:ext cx="253271" cy="262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8" name="Picture 72" descr="Image result for metapod">
            <a:extLst>
              <a:ext uri="{FF2B5EF4-FFF2-40B4-BE49-F238E27FC236}">
                <a16:creationId xmlns:a16="http://schemas.microsoft.com/office/drawing/2014/main" id="{D5B48FE0-8325-49CA-A19D-7C9C429F6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58" y="5640827"/>
            <a:ext cx="434333" cy="4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48A5E4D-6C5F-4ADF-B612-3C2D00DDBAB7}"/>
              </a:ext>
            </a:extLst>
          </p:cNvPr>
          <p:cNvCxnSpPr>
            <a:cxnSpLocks/>
          </p:cNvCxnSpPr>
          <p:nvPr/>
        </p:nvCxnSpPr>
        <p:spPr>
          <a:xfrm flipV="1">
            <a:off x="3982407" y="5249954"/>
            <a:ext cx="25099" cy="30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70" name="Picture 74" descr="Image result for silcoon">
            <a:extLst>
              <a:ext uri="{FF2B5EF4-FFF2-40B4-BE49-F238E27FC236}">
                <a16:creationId xmlns:a16="http://schemas.microsoft.com/office/drawing/2014/main" id="{DA8E1232-1B2D-467F-81F7-79E714821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73388" y="5528807"/>
            <a:ext cx="258387" cy="25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2" name="Picture 76" descr="Image result for kakuna">
            <a:extLst>
              <a:ext uri="{FF2B5EF4-FFF2-40B4-BE49-F238E27FC236}">
                <a16:creationId xmlns:a16="http://schemas.microsoft.com/office/drawing/2014/main" id="{AE4C5EBA-DFAD-4782-84EA-6C820F60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90" y="5586118"/>
            <a:ext cx="543749" cy="54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3C17A96-E9F6-4F6E-A394-C24485F0886B}"/>
              </a:ext>
            </a:extLst>
          </p:cNvPr>
          <p:cNvCxnSpPr>
            <a:cxnSpLocks/>
          </p:cNvCxnSpPr>
          <p:nvPr/>
        </p:nvCxnSpPr>
        <p:spPr>
          <a:xfrm flipV="1">
            <a:off x="3713256" y="5263332"/>
            <a:ext cx="91805" cy="30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74" name="Picture 78" descr="Image result for kricketot">
            <a:extLst>
              <a:ext uri="{FF2B5EF4-FFF2-40B4-BE49-F238E27FC236}">
                <a16:creationId xmlns:a16="http://schemas.microsoft.com/office/drawing/2014/main" id="{A840E8FE-C95F-459E-B396-07E12EBC9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00" y="5750039"/>
            <a:ext cx="558085" cy="8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C69343CA-5935-47EC-BD4E-0144AA1F537B}"/>
              </a:ext>
            </a:extLst>
          </p:cNvPr>
          <p:cNvCxnSpPr>
            <a:cxnSpLocks/>
          </p:cNvCxnSpPr>
          <p:nvPr/>
        </p:nvCxnSpPr>
        <p:spPr>
          <a:xfrm flipV="1">
            <a:off x="3136109" y="5319557"/>
            <a:ext cx="486111" cy="338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76" name="Picture 80" descr="Image result for laughing mew">
            <a:extLst>
              <a:ext uri="{FF2B5EF4-FFF2-40B4-BE49-F238E27FC236}">
                <a16:creationId xmlns:a16="http://schemas.microsoft.com/office/drawing/2014/main" id="{1162AF3E-BB3C-493B-985B-5B7CC597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9" y="79202"/>
            <a:ext cx="972612" cy="62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64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18EB-20ED-4E68-99EE-0586C37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04" y="126039"/>
            <a:ext cx="2962843" cy="17190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u="sng" dirty="0"/>
              <a:t>A Mega Problem</a:t>
            </a:r>
          </a:p>
        </p:txBody>
      </p:sp>
      <p:pic>
        <p:nvPicPr>
          <p:cNvPr id="6146" name="Picture 2" descr="Image result for mega evolution">
            <a:extLst>
              <a:ext uri="{FF2B5EF4-FFF2-40B4-BE49-F238E27FC236}">
                <a16:creationId xmlns:a16="http://schemas.microsoft.com/office/drawing/2014/main" id="{58DE1169-1CA8-498F-BB31-F0DFA81A3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2749" y="390083"/>
            <a:ext cx="6326068" cy="355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549880-A1BE-44FC-804B-67FA21213B3C}"/>
              </a:ext>
            </a:extLst>
          </p:cNvPr>
          <p:cNvSpPr txBox="1"/>
          <p:nvPr/>
        </p:nvSpPr>
        <p:spPr>
          <a:xfrm>
            <a:off x="475861" y="4520758"/>
            <a:ext cx="11627872" cy="1719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Blip>
                <a:blip r:embed="rId3"/>
              </a:buBlip>
            </a:pPr>
            <a:r>
              <a:rPr lang="en-US" sz="2000" dirty="0"/>
              <a:t>In Generation 6 a concept called “Mega-evolution” was introduced.  It allows for a in battle form and stat increase.   I realized that the web-scraping for the dataset (Kaggle sourced) is grabbing these stats instead of the true base stats.  These would have to be manually changed.  46 out of 801 (5.8%) of Pokémon can mega-evolve.</a:t>
            </a:r>
          </a:p>
        </p:txBody>
      </p:sp>
      <p:pic>
        <p:nvPicPr>
          <p:cNvPr id="6150" name="Picture 6" descr="Image result for pokemon computer">
            <a:extLst>
              <a:ext uri="{FF2B5EF4-FFF2-40B4-BE49-F238E27FC236}">
                <a16:creationId xmlns:a16="http://schemas.microsoft.com/office/drawing/2014/main" id="{758947AC-4E3D-4DF5-9C41-292A52C9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75" y="1567737"/>
            <a:ext cx="3561134" cy="238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5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4BDF-8D3E-45E0-AD81-F0525FD0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669" y="68601"/>
            <a:ext cx="12261669" cy="1325563"/>
          </a:xfrm>
        </p:spPr>
        <p:txBody>
          <a:bodyPr>
            <a:normAutofit/>
          </a:bodyPr>
          <a:lstStyle/>
          <a:p>
            <a:r>
              <a:rPr lang="en-US" u="sng" dirty="0"/>
              <a:t>Proposed Process for Determining the Other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ACB4E965-9236-4A77-A2A7-5CE760050EB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39514201"/>
                  </p:ext>
                </p:extLst>
              </p:nvPr>
            </p:nvGraphicFramePr>
            <p:xfrm>
              <a:off x="1770742" y="1198638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ACB4E965-9236-4A77-A2A7-5CE760050EB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39514201"/>
                  </p:ext>
                </p:extLst>
              </p:nvPr>
            </p:nvGraphicFramePr>
            <p:xfrm>
              <a:off x="1770742" y="1198638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7172" name="Picture 4" descr="Image result for pokemon noibat">
            <a:extLst>
              <a:ext uri="{FF2B5EF4-FFF2-40B4-BE49-F238E27FC236}">
                <a16:creationId xmlns:a16="http://schemas.microsoft.com/office/drawing/2014/main" id="{5E673DBA-B1DD-4B07-854D-0B1400641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743" y="4791302"/>
            <a:ext cx="2293258" cy="22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pokemon noibat">
            <a:extLst>
              <a:ext uri="{FF2B5EF4-FFF2-40B4-BE49-F238E27FC236}">
                <a16:creationId xmlns:a16="http://schemas.microsoft.com/office/drawing/2014/main" id="{907F5E25-47F3-4464-9798-22962C7C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8" y="1390521"/>
            <a:ext cx="934181" cy="75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11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8DE096-D4A0-4EDA-9366-FAE3D6057D0D}"/>
                  </a:ext>
                </a:extLst>
              </p:cNvPr>
              <p:cNvSpPr txBox="1"/>
              <p:nvPr/>
            </p:nvSpPr>
            <p:spPr>
              <a:xfrm>
                <a:off x="5203276" y="639166"/>
                <a:ext cx="324151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/>
                  <a:t>Pros</a:t>
                </a:r>
              </a:p>
              <a:p>
                <a:pPr marL="285750" indent="-285750">
                  <a:buBlip>
                    <a:blip r:embed="rId2"/>
                  </a:buBlip>
                </a:pPr>
                <a:r>
                  <a:rPr lang="en-US" dirty="0"/>
                  <a:t>Ideally, I believe we want to avoid calculating base first, since all the values add up to base.  An ill predicted base could ruin the remaining predictions.</a:t>
                </a:r>
              </a:p>
              <a:p>
                <a:pPr marL="285750" indent="-285750">
                  <a:buBlip>
                    <a:blip r:embed="rId2"/>
                  </a:buBlip>
                </a:pPr>
                <a:r>
                  <a:rPr lang="en-US" dirty="0"/>
                  <a:t>Predictions from models with 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will be helped by the inclusion of their correlated statistics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8DE096-D4A0-4EDA-9366-FAE3D6057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276" y="639166"/>
                <a:ext cx="3241519" cy="3139321"/>
              </a:xfrm>
              <a:prstGeom prst="rect">
                <a:avLst/>
              </a:prstGeom>
              <a:blipFill>
                <a:blip r:embed="rId3"/>
                <a:stretch>
                  <a:fillRect t="-1165" r="-2072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D54967-9639-4A41-A9AF-D355DFB2724E}"/>
                  </a:ext>
                </a:extLst>
              </p:cNvPr>
              <p:cNvSpPr txBox="1"/>
              <p:nvPr/>
            </p:nvSpPr>
            <p:spPr>
              <a:xfrm>
                <a:off x="8725185" y="643030"/>
                <a:ext cx="324152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/>
                  <a:t>Cons</a:t>
                </a:r>
              </a:p>
              <a:p>
                <a:pPr marL="285750" indent="-285750">
                  <a:buBlip>
                    <a:blip r:embed="rId2"/>
                  </a:buBlip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the individual statistics are much lower on the individual models, may have no choice but to start with Base</a:t>
                </a:r>
              </a:p>
              <a:p>
                <a:pPr marL="285750" indent="-285750">
                  <a:buBlip>
                    <a:blip r:embed="rId2"/>
                  </a:buBlip>
                </a:pPr>
                <a:r>
                  <a:rPr lang="en-US" dirty="0"/>
                  <a:t>Computationally Expensive, over an hour to run all 6 once</a:t>
                </a:r>
              </a:p>
              <a:p>
                <a:pPr marL="285750" indent="-285750">
                  <a:buBlip>
                    <a:blip r:embed="rId2"/>
                  </a:buBlip>
                </a:pPr>
                <a:r>
                  <a:rPr lang="en-US" dirty="0"/>
                  <a:t>Cascading error since we’re using predictions as covariates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D54967-9639-4A41-A9AF-D355DFB2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185" y="643030"/>
                <a:ext cx="3241520" cy="3139321"/>
              </a:xfrm>
              <a:prstGeom prst="rect">
                <a:avLst/>
              </a:prstGeom>
              <a:blipFill>
                <a:blip r:embed="rId4"/>
                <a:stretch>
                  <a:fillRect t="-971" r="-1504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Image result for psyduck confused">
            <a:extLst>
              <a:ext uri="{FF2B5EF4-FFF2-40B4-BE49-F238E27FC236}">
                <a16:creationId xmlns:a16="http://schemas.microsoft.com/office/drawing/2014/main" id="{66DFAC5E-3FC1-4F00-90F5-8791488B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" y="0"/>
            <a:ext cx="24003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64C413F-E5F4-44C7-83DE-AA9118B8B7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238753"/>
                  </p:ext>
                </p:extLst>
              </p:nvPr>
            </p:nvGraphicFramePr>
            <p:xfrm>
              <a:off x="5056440" y="3778487"/>
              <a:ext cx="7135560" cy="30756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67780">
                      <a:extLst>
                        <a:ext uri="{9D8B030D-6E8A-4147-A177-3AD203B41FA5}">
                          <a16:colId xmlns:a16="http://schemas.microsoft.com/office/drawing/2014/main" val="3410683793"/>
                        </a:ext>
                      </a:extLst>
                    </a:gridCol>
                    <a:gridCol w="3567780">
                      <a:extLst>
                        <a:ext uri="{9D8B030D-6E8A-4147-A177-3AD203B41FA5}">
                          <a16:colId xmlns:a16="http://schemas.microsoft.com/office/drawing/2014/main" val="917200479"/>
                        </a:ext>
                      </a:extLst>
                    </a:gridCol>
                  </a:tblGrid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1913382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Attack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.6542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2552871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.6743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2724326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Defense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.6507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7113104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Special Attack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.6671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4476703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Special Defense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.5763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3683326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.4930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5635260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.8649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3111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64C413F-E5F4-44C7-83DE-AA9118B8B7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238753"/>
                  </p:ext>
                </p:extLst>
              </p:nvPr>
            </p:nvGraphicFramePr>
            <p:xfrm>
              <a:off x="5056440" y="3778487"/>
              <a:ext cx="7135560" cy="30756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67780">
                      <a:extLst>
                        <a:ext uri="{9D8B030D-6E8A-4147-A177-3AD203B41FA5}">
                          <a16:colId xmlns:a16="http://schemas.microsoft.com/office/drawing/2014/main" val="3410683793"/>
                        </a:ext>
                      </a:extLst>
                    </a:gridCol>
                    <a:gridCol w="3567780">
                      <a:extLst>
                        <a:ext uri="{9D8B030D-6E8A-4147-A177-3AD203B41FA5}">
                          <a16:colId xmlns:a16="http://schemas.microsoft.com/office/drawing/2014/main" val="917200479"/>
                        </a:ext>
                      </a:extLst>
                    </a:gridCol>
                  </a:tblGrid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342" t="-7937" r="-855" b="-7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913382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Attack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.6542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2552871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.6743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2724326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Defense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.6507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7113104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Special Attack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.6671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4476703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Special Defense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.5763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3683326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.4930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5635260"/>
                      </a:ext>
                    </a:extLst>
                  </a:tr>
                  <a:tr h="38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.8649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3111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8C45A41-73BA-4581-AF5D-E530E9D1A60B}"/>
              </a:ext>
            </a:extLst>
          </p:cNvPr>
          <p:cNvSpPr/>
          <p:nvPr/>
        </p:nvSpPr>
        <p:spPr>
          <a:xfrm>
            <a:off x="2959722" y="92896"/>
            <a:ext cx="6570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/>
              <a:t>Issues with the Proposed Process 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32B457-7DEC-48F4-BD81-1581A95BDA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61" r="11203"/>
          <a:stretch/>
        </p:blipFill>
        <p:spPr>
          <a:xfrm>
            <a:off x="0" y="2426000"/>
            <a:ext cx="4929080" cy="443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4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D46F0-8152-40BA-BA40-4E4CB5B30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3" y="1815983"/>
            <a:ext cx="6803362" cy="41986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7501A786-4448-4E33-A532-FCA27D24B6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581202"/>
                  </p:ext>
                </p:extLst>
              </p:nvPr>
            </p:nvGraphicFramePr>
            <p:xfrm>
              <a:off x="6985129" y="2662645"/>
              <a:ext cx="50447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2376">
                      <a:extLst>
                        <a:ext uri="{9D8B030D-6E8A-4147-A177-3AD203B41FA5}">
                          <a16:colId xmlns:a16="http://schemas.microsoft.com/office/drawing/2014/main" val="3410683793"/>
                        </a:ext>
                      </a:extLst>
                    </a:gridCol>
                    <a:gridCol w="2522376">
                      <a:extLst>
                        <a:ext uri="{9D8B030D-6E8A-4147-A177-3AD203B41FA5}">
                          <a16:colId xmlns:a16="http://schemas.microsoft.com/office/drawing/2014/main" val="917200479"/>
                        </a:ext>
                      </a:extLst>
                    </a:gridCol>
                  </a:tblGrid>
                  <a:tr h="2666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1913382"/>
                      </a:ext>
                    </a:extLst>
                  </a:tr>
                  <a:tr h="2666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Attack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.6739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2552871"/>
                      </a:ext>
                    </a:extLst>
                  </a:tr>
                  <a:tr h="2666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Defense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7113104"/>
                      </a:ext>
                    </a:extLst>
                  </a:tr>
                  <a:tr h="2666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Special Attack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4476703"/>
                      </a:ext>
                    </a:extLst>
                  </a:tr>
                  <a:tr h="2666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Special Defense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3683326"/>
                      </a:ext>
                    </a:extLst>
                  </a:tr>
                  <a:tr h="2666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56352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7501A786-4448-4E33-A532-FCA27D24B6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581202"/>
                  </p:ext>
                </p:extLst>
              </p:nvPr>
            </p:nvGraphicFramePr>
            <p:xfrm>
              <a:off x="6985129" y="2662645"/>
              <a:ext cx="50447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2376">
                      <a:extLst>
                        <a:ext uri="{9D8B030D-6E8A-4147-A177-3AD203B41FA5}">
                          <a16:colId xmlns:a16="http://schemas.microsoft.com/office/drawing/2014/main" val="3410683793"/>
                        </a:ext>
                      </a:extLst>
                    </a:gridCol>
                    <a:gridCol w="2522376">
                      <a:extLst>
                        <a:ext uri="{9D8B030D-6E8A-4147-A177-3AD203B41FA5}">
                          <a16:colId xmlns:a16="http://schemas.microsoft.com/office/drawing/2014/main" val="91720047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83" t="-8333" r="-966" b="-5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91338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Attack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.6739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2552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Defense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7113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Special Attack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44767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Special Defense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36833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56352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33D96B-D3DD-4D9C-A81A-688E242BCA81}"/>
              </a:ext>
            </a:extLst>
          </p:cNvPr>
          <p:cNvSpPr txBox="1"/>
          <p:nvPr/>
        </p:nvSpPr>
        <p:spPr>
          <a:xfrm>
            <a:off x="7315200" y="1811383"/>
            <a:ext cx="417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Next Batch of Models</a:t>
            </a:r>
          </a:p>
        </p:txBody>
      </p:sp>
      <p:pic>
        <p:nvPicPr>
          <p:cNvPr id="10244" name="Picture 4" descr="Image result for sleeping pokemon">
            <a:extLst>
              <a:ext uri="{FF2B5EF4-FFF2-40B4-BE49-F238E27FC236}">
                <a16:creationId xmlns:a16="http://schemas.microsoft.com/office/drawing/2014/main" id="{9D110F0D-D2B6-448B-9917-998F285BB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946" y="5156254"/>
            <a:ext cx="1518865" cy="151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D6DDF4D-0A05-4795-900D-CD3FA4BB0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669" y="68601"/>
            <a:ext cx="12261669" cy="1325563"/>
          </a:xfrm>
        </p:spPr>
        <p:txBody>
          <a:bodyPr>
            <a:normAutofit/>
          </a:bodyPr>
          <a:lstStyle/>
          <a:p>
            <a:pPr algn="ctr"/>
            <a:r>
              <a:rPr lang="en-US" u="sng" dirty="0"/>
              <a:t>Up to Step 4 in our Proposed Process</a:t>
            </a:r>
          </a:p>
        </p:txBody>
      </p:sp>
    </p:spTree>
    <p:extLst>
      <p:ext uri="{BB962C8B-B14F-4D97-AF65-F5344CB8AC3E}">
        <p14:creationId xmlns:p14="http://schemas.microsoft.com/office/powerpoint/2010/main" val="35285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C8E83-83A1-4868-9123-CDBDF77C4390}"/>
              </a:ext>
            </a:extLst>
          </p:cNvPr>
          <p:cNvSpPr txBox="1"/>
          <p:nvPr/>
        </p:nvSpPr>
        <p:spPr>
          <a:xfrm>
            <a:off x="517971" y="1032918"/>
            <a:ext cx="4832802" cy="11704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Conclusions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11A22-5B33-443C-9BFD-26FC9467BB6C}"/>
              </a:ext>
            </a:extLst>
          </p:cNvPr>
          <p:cNvSpPr txBox="1"/>
          <p:nvPr/>
        </p:nvSpPr>
        <p:spPr>
          <a:xfrm>
            <a:off x="438912" y="2512611"/>
            <a:ext cx="4937760" cy="37442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sz="1700" dirty="0"/>
              <a:t>Can create a well functioning model using MARS that predicts the base stats of a Pokémon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Blip>
                <a:blip r:embed="rId2"/>
              </a:buBlip>
            </a:pPr>
            <a:endParaRPr lang="en-US" sz="17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sz="1700" dirty="0"/>
              <a:t>Predicting their individual stats may prove more of a challenge and will need to be done one at a time.  Fixing the mega-evolution issue may increase predictive ability.  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Blip>
                <a:blip r:embed="rId2"/>
              </a:buBlip>
            </a:pPr>
            <a:endParaRPr lang="en-US" sz="17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sz="1700" dirty="0"/>
              <a:t>Ideally, despite the multiple cross-validations, we’d have a pure test set.   I have yet to find data on the most recent generation that was not included in this dataset.  Pending that we could remove an existing gen to act as a pure test set, however our sample size is already a bit low for the analysis we are performing</a:t>
            </a:r>
          </a:p>
        </p:txBody>
      </p:sp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ECE08943-F3A1-4A04-8115-DD22FD884C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0920" y="517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pokemon gen 8">
            <a:extLst>
              <a:ext uri="{FF2B5EF4-FFF2-40B4-BE49-F238E27FC236}">
                <a16:creationId xmlns:a16="http://schemas.microsoft.com/office/drawing/2014/main" id="{D36AC2B3-8129-4D18-972F-A21C94E3C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3596" y="3494190"/>
            <a:ext cx="4872248" cy="313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79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AD5FA6-35EC-43E0-AB14-14B8A6B971E6}"/>
              </a:ext>
            </a:extLst>
          </p:cNvPr>
          <p:cNvSpPr/>
          <p:nvPr/>
        </p:nvSpPr>
        <p:spPr>
          <a:xfrm>
            <a:off x="1669409" y="87827"/>
            <a:ext cx="9685946" cy="1002741"/>
          </a:xfrm>
          <a:prstGeom prst="rect">
            <a:avLst/>
          </a:prstGeom>
          <a:solidFill>
            <a:srgbClr val="0099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teaching pikachu">
            <a:extLst>
              <a:ext uri="{FF2B5EF4-FFF2-40B4-BE49-F238E27FC236}">
                <a16:creationId xmlns:a16="http://schemas.microsoft.com/office/drawing/2014/main" id="{11789157-FDEC-4F30-B586-600E95357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6" b="5550"/>
          <a:stretch/>
        </p:blipFill>
        <p:spPr bwMode="auto">
          <a:xfrm>
            <a:off x="83976" y="559836"/>
            <a:ext cx="3103651" cy="2136456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00AE0-6071-43E5-8415-DC56F694CE97}"/>
              </a:ext>
            </a:extLst>
          </p:cNvPr>
          <p:cNvSpPr txBox="1"/>
          <p:nvPr/>
        </p:nvSpPr>
        <p:spPr>
          <a:xfrm>
            <a:off x="3117958" y="286588"/>
            <a:ext cx="761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</a:rPr>
              <a:t>What is MARS?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41159-FA0B-4018-80F1-D81C60D80C85}"/>
              </a:ext>
            </a:extLst>
          </p:cNvPr>
          <p:cNvSpPr txBox="1"/>
          <p:nvPr/>
        </p:nvSpPr>
        <p:spPr>
          <a:xfrm>
            <a:off x="3622516" y="1268878"/>
            <a:ext cx="8221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dirty="0"/>
              <a:t>Stands for Multivariate Adaptive Regression Splines</a:t>
            </a:r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dirty="0"/>
              <a:t>Performs a stepwise process that builds knots out of piecewise functions as we’d seen previously in our in-class linear spline studies</a:t>
            </a:r>
          </a:p>
          <a:p>
            <a:pPr marL="285750" indent="-285750">
              <a:buBlip>
                <a:blip r:embed="rId3"/>
              </a:buBlip>
            </a:pPr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dirty="0"/>
              <a:t>‘t’ is the location of our knot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9BEA8-8C66-4DB6-9E9B-E4D9E7C1062B}"/>
              </a:ext>
            </a:extLst>
          </p:cNvPr>
          <p:cNvSpPr txBox="1"/>
          <p:nvPr/>
        </p:nvSpPr>
        <p:spPr>
          <a:xfrm>
            <a:off x="83976" y="6434356"/>
            <a:ext cx="9563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*Notes and graphs via: “</a:t>
            </a:r>
            <a:r>
              <a:rPr lang="en-US" b="1" i="1" dirty="0"/>
              <a:t>The Elements of Statistical Learning:” Hastie, </a:t>
            </a:r>
            <a:r>
              <a:rPr lang="en-US" b="1" i="1" dirty="0" err="1"/>
              <a:t>Tibshirani</a:t>
            </a:r>
            <a:r>
              <a:rPr lang="en-US" b="1" i="1" dirty="0"/>
              <a:t>, and Friedman</a:t>
            </a:r>
            <a:endParaRPr lang="en-US" b="1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509FE-EF57-43EA-AC71-FF8D082007B7}"/>
              </a:ext>
            </a:extLst>
          </p:cNvPr>
          <p:cNvSpPr txBox="1"/>
          <p:nvPr/>
        </p:nvSpPr>
        <p:spPr>
          <a:xfrm>
            <a:off x="1115736" y="3322843"/>
            <a:ext cx="291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Basis Functions: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ACC71-7DF9-4811-ACB4-CB08E433769C}"/>
                  </a:ext>
                </a:extLst>
              </p:cNvPr>
              <p:cNvSpPr txBox="1"/>
              <p:nvPr/>
            </p:nvSpPr>
            <p:spPr>
              <a:xfrm>
                <a:off x="755008" y="3855328"/>
                <a:ext cx="310365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ACC71-7DF9-4811-ACB4-CB08E4337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8" y="3855328"/>
                <a:ext cx="3103651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139796-CDA4-4EC5-8449-1DC7F50D1287}"/>
                  </a:ext>
                </a:extLst>
              </p:cNvPr>
              <p:cNvSpPr txBox="1"/>
              <p:nvPr/>
            </p:nvSpPr>
            <p:spPr>
              <a:xfrm>
                <a:off x="755008" y="4636342"/>
                <a:ext cx="310365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139796-CDA4-4EC5-8449-1DC7F50D1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8" y="4636342"/>
                <a:ext cx="3103651" cy="61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FF05984-C3F2-4047-87F5-339121EA8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617" y="3201514"/>
            <a:ext cx="6143796" cy="28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78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pokemon unown">
            <a:extLst>
              <a:ext uri="{FF2B5EF4-FFF2-40B4-BE49-F238E27FC236}">
                <a16:creationId xmlns:a16="http://schemas.microsoft.com/office/drawing/2014/main" id="{4083F9B1-11FE-406D-95A7-8428B1F6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2193">
            <a:off x="10795520" y="-141057"/>
            <a:ext cx="1817086" cy="181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F2BCB2-17A2-4EBC-B2D2-0D810801A690}"/>
              </a:ext>
            </a:extLst>
          </p:cNvPr>
          <p:cNvSpPr txBox="1"/>
          <p:nvPr/>
        </p:nvSpPr>
        <p:spPr>
          <a:xfrm>
            <a:off x="1344940" y="513974"/>
            <a:ext cx="2099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Forward Pass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75A34-D78B-45D6-98AC-63199EF635F2}"/>
              </a:ext>
            </a:extLst>
          </p:cNvPr>
          <p:cNvSpPr txBox="1"/>
          <p:nvPr/>
        </p:nvSpPr>
        <p:spPr>
          <a:xfrm>
            <a:off x="6431901" y="507668"/>
            <a:ext cx="2366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Backward Pass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58066-6139-426C-BC85-1FC053BD6DB9}"/>
              </a:ext>
            </a:extLst>
          </p:cNvPr>
          <p:cNvSpPr txBox="1"/>
          <p:nvPr/>
        </p:nvSpPr>
        <p:spPr>
          <a:xfrm>
            <a:off x="394283" y="1216404"/>
            <a:ext cx="41106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dirty="0"/>
              <a:t>Similar to our traditional Forwards stepwise regression only in addition to new and existing terms also considers all possible basis functions or a product of two!</a:t>
            </a:r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dirty="0"/>
              <a:t>Start only with the intercept.</a:t>
            </a:r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dirty="0"/>
              <a:t>We minimize the residual sum-of-squares</a:t>
            </a:r>
          </a:p>
          <a:p>
            <a:pPr marL="285750" indent="-285750">
              <a:buBlip>
                <a:blip r:embed="rId3"/>
              </a:buBlip>
            </a:pPr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dirty="0"/>
              <a:t>This pass alone creates a large model that is prone to over fitting</a:t>
            </a:r>
          </a:p>
        </p:txBody>
      </p:sp>
      <p:pic>
        <p:nvPicPr>
          <p:cNvPr id="6152" name="Picture 8" descr="Image result for pokemon unown single">
            <a:extLst>
              <a:ext uri="{FF2B5EF4-FFF2-40B4-BE49-F238E27FC236}">
                <a16:creationId xmlns:a16="http://schemas.microsoft.com/office/drawing/2014/main" id="{A4DF6146-0264-4854-B8F4-789584C1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995" y="612996"/>
            <a:ext cx="366906" cy="36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elated image">
            <a:extLst>
              <a:ext uri="{FF2B5EF4-FFF2-40B4-BE49-F238E27FC236}">
                <a16:creationId xmlns:a16="http://schemas.microsoft.com/office/drawing/2014/main" id="{05E67AF7-19C2-4C26-9175-144586596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07" y="634430"/>
            <a:ext cx="415300" cy="3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79D196-DBEF-415A-930D-67841C0CB9EB}"/>
              </a:ext>
            </a:extLst>
          </p:cNvPr>
          <p:cNvSpPr txBox="1"/>
          <p:nvPr/>
        </p:nvSpPr>
        <p:spPr>
          <a:xfrm>
            <a:off x="5560030" y="1216403"/>
            <a:ext cx="41106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dirty="0"/>
              <a:t>After the forward pass is done begins deleting terms based on smallest increases in residual squared error.</a:t>
            </a:r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dirty="0"/>
              <a:t>Where </a:t>
            </a:r>
            <a:r>
              <a:rPr lang="el-GR" dirty="0"/>
              <a:t>λ</a:t>
            </a:r>
            <a:r>
              <a:rPr lang="en-US" dirty="0"/>
              <a:t> is the number of predictors in the model we create a best fitting model for each possible </a:t>
            </a:r>
            <a:r>
              <a:rPr lang="el-GR" dirty="0"/>
              <a:t>λ</a:t>
            </a:r>
            <a:endParaRPr lang="en-US" dirty="0"/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dirty="0"/>
              <a:t>We select the value of </a:t>
            </a:r>
            <a:r>
              <a:rPr lang="el-GR" dirty="0"/>
              <a:t>λ</a:t>
            </a:r>
            <a:r>
              <a:rPr lang="en-US" dirty="0"/>
              <a:t> via a generalized cross-validation criterion: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53E75-CF65-44A5-B224-A8C22BAF2486}"/>
                  </a:ext>
                </a:extLst>
              </p:cNvPr>
              <p:cNvSpPr txBox="1"/>
              <p:nvPr/>
            </p:nvSpPr>
            <p:spPr>
              <a:xfrm>
                <a:off x="5974080" y="4405463"/>
                <a:ext cx="2940741" cy="867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𝐺𝐶𝑉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dirty="0"/>
                            <m:t>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nor/>
                                            </m:rPr>
                                            <a:rPr lang="el-GR" dirty="0"/>
                                            <m:t>λ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dirty="0"/>
                                        <m:t>λ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53E75-CF65-44A5-B224-A8C22BAF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80" y="4405463"/>
                <a:ext cx="2940741" cy="867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7147CF-D89D-4EAA-AD9C-6F0FB6B3D360}"/>
                  </a:ext>
                </a:extLst>
              </p:cNvPr>
              <p:cNvSpPr txBox="1"/>
              <p:nvPr/>
            </p:nvSpPr>
            <p:spPr>
              <a:xfrm>
                <a:off x="5389147" y="5641597"/>
                <a:ext cx="5627196" cy="1187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/>
                          <m:t>λ</m:t>
                        </m:r>
                      </m:e>
                    </m:d>
                    <m:r>
                      <m:rPr>
                        <m:nor/>
                      </m:rPr>
                      <a:rPr lang="en-US"/>
                      <m:t>is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effective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number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of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parameters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in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model</m:t>
                    </m:r>
                    <m:r>
                      <m:rPr>
                        <m:nor/>
                      </m:rPr>
                      <a:rPr lang="en-US"/>
                      <m:t>: </m:t>
                    </m:r>
                    <m:r>
                      <m:rPr>
                        <m:nor/>
                      </m:rPr>
                      <a:rPr lang="en-US"/>
                      <m:t>this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/>
                      <m:t>accounts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both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for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number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of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terms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in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models</m:t>
                    </m:r>
                    <m:r>
                      <m:rPr>
                        <m:nor/>
                      </m:rPr>
                      <a:rPr lang="en-US"/>
                      <m:t>, </m:t>
                    </m:r>
                    <m:r>
                      <m:rPr>
                        <m:nor/>
                      </m:rPr>
                      <a:rPr lang="en-US"/>
                      <m:t>plus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number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/>
                      <m:t>of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parameters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used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in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selecting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optimal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positions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of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knots</m:t>
                    </m:r>
                    <m:r>
                      <m:rPr>
                        <m:nor/>
                      </m:rPr>
                      <a:rPr lang="en-US"/>
                      <m:t>.</m:t>
                    </m:r>
                  </m:oMath>
                </a14:m>
                <a:r>
                  <a:rPr lang="en-US" dirty="0"/>
                  <a:t>”*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7147CF-D89D-4EAA-AD9C-6F0FB6B3D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147" y="5641597"/>
                <a:ext cx="5627196" cy="1187633"/>
              </a:xfrm>
              <a:prstGeom prst="rect">
                <a:avLst/>
              </a:prstGeom>
              <a:blipFill>
                <a:blip r:embed="rId7"/>
                <a:stretch>
                  <a:fillRect l="-867" t="-2564" b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6E35BDD-510C-415C-AC74-D3A7568D9432}"/>
              </a:ext>
            </a:extLst>
          </p:cNvPr>
          <p:cNvSpPr txBox="1"/>
          <p:nvPr/>
        </p:nvSpPr>
        <p:spPr>
          <a:xfrm>
            <a:off x="83976" y="6434356"/>
            <a:ext cx="956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“</a:t>
            </a:r>
            <a:r>
              <a:rPr lang="en-US" sz="1200" b="1" i="1" dirty="0"/>
              <a:t>The Elements of Statistical Learning:” Hastie, </a:t>
            </a:r>
            <a:r>
              <a:rPr lang="en-US" sz="1200" b="1" i="1" dirty="0" err="1"/>
              <a:t>Tibshirani</a:t>
            </a:r>
            <a:r>
              <a:rPr lang="en-US" sz="1200" b="1" i="1" dirty="0"/>
              <a:t>, and Friedman</a:t>
            </a:r>
            <a:endParaRPr lang="en-US" sz="1200" b="1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323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Image result for pokemon stats eevee">
            <a:extLst>
              <a:ext uri="{FF2B5EF4-FFF2-40B4-BE49-F238E27FC236}">
                <a16:creationId xmlns:a16="http://schemas.microsoft.com/office/drawing/2014/main" id="{1487E7ED-D505-4722-9FEC-75D37B3CB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4207"/>
            <a:ext cx="5040539" cy="35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ECCAD654-7F23-4328-A782-40257A79FA4E}"/>
              </a:ext>
            </a:extLst>
          </p:cNvPr>
          <p:cNvSpPr/>
          <p:nvPr/>
        </p:nvSpPr>
        <p:spPr>
          <a:xfrm>
            <a:off x="5360564" y="5075339"/>
            <a:ext cx="3070371" cy="620786"/>
          </a:xfrm>
          <a:prstGeom prst="leftRightArrow">
            <a:avLst/>
          </a:prstGeom>
          <a:solidFill>
            <a:srgbClr val="E02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8" name="Picture 10" descr="Image result for sylveon">
            <a:extLst>
              <a:ext uri="{FF2B5EF4-FFF2-40B4-BE49-F238E27FC236}">
                <a16:creationId xmlns:a16="http://schemas.microsoft.com/office/drawing/2014/main" id="{7A7B6E64-1D63-4317-8A5D-CC35069FA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294" y="4180114"/>
            <a:ext cx="2593910" cy="25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970D0-63DB-46B0-97EA-4A641D9532CC}"/>
              </a:ext>
            </a:extLst>
          </p:cNvPr>
          <p:cNvSpPr txBox="1"/>
          <p:nvPr/>
        </p:nvSpPr>
        <p:spPr>
          <a:xfrm>
            <a:off x="6459723" y="4881437"/>
            <a:ext cx="126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Sylveon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39B5D-99F0-4AE7-A5AA-8CC44385732D}"/>
                  </a:ext>
                </a:extLst>
              </p:cNvPr>
              <p:cNvSpPr txBox="1"/>
              <p:nvPr/>
            </p:nvSpPr>
            <p:spPr>
              <a:xfrm>
                <a:off x="62732" y="1732725"/>
                <a:ext cx="468814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𝐸𝑉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𝐿𝑒𝑣𝑒𝑙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100+5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𝑛𝑎𝑡𝑢𝑒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39B5D-99F0-4AE7-A5AA-8CC443857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2" y="1732725"/>
                <a:ext cx="4688143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1A1249-19A9-4B80-A902-34422D9AF485}"/>
                  </a:ext>
                </a:extLst>
              </p:cNvPr>
              <p:cNvSpPr txBox="1"/>
              <p:nvPr/>
            </p:nvSpPr>
            <p:spPr>
              <a:xfrm>
                <a:off x="0" y="2573524"/>
                <a:ext cx="4108817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𝐸𝑉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𝐿𝑒𝑣𝑒𝑙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𝐿𝑒𝑣𝑒𝑙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1A1249-19A9-4B80-A902-34422D9AF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73524"/>
                <a:ext cx="4108817" cy="616387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E80393F-B91D-48B9-B0A5-AA89EF2942FD}"/>
              </a:ext>
            </a:extLst>
          </p:cNvPr>
          <p:cNvSpPr/>
          <p:nvPr/>
        </p:nvSpPr>
        <p:spPr>
          <a:xfrm>
            <a:off x="2175237" y="161299"/>
            <a:ext cx="5739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u="sng" dirty="0">
                <a:solidFill>
                  <a:prstClr val="black"/>
                </a:solidFill>
              </a:rPr>
              <a:t>What are Pokémon Statistics?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4E8112-630C-4CE2-9926-D970074C3A7F}"/>
              </a:ext>
            </a:extLst>
          </p:cNvPr>
          <p:cNvSpPr txBox="1"/>
          <p:nvPr/>
        </p:nvSpPr>
        <p:spPr>
          <a:xfrm>
            <a:off x="5160571" y="932583"/>
            <a:ext cx="69447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n-US" dirty="0"/>
              <a:t>Pokémon have 6 total statistics that make up their effectiveness</a:t>
            </a:r>
          </a:p>
          <a:p>
            <a:endParaRPr lang="en-US" dirty="0"/>
          </a:p>
          <a:p>
            <a:pPr marL="285750" indent="-285750">
              <a:buBlip>
                <a:blip r:embed="rId6"/>
              </a:buBlip>
            </a:pPr>
            <a:r>
              <a:rPr lang="en-US" dirty="0"/>
              <a:t>These vary in game over time based upon things know as IV and EV levels, and vary per Pokémon nature</a:t>
            </a:r>
          </a:p>
          <a:p>
            <a:endParaRPr lang="en-US" dirty="0"/>
          </a:p>
          <a:p>
            <a:pPr marL="285750" indent="-285750">
              <a:buBlip>
                <a:blip r:embed="rId6"/>
              </a:buBlip>
            </a:pPr>
            <a:r>
              <a:rPr lang="en-US" dirty="0"/>
              <a:t>For the purposes of this analysis we choose to only focus on “Base” which differ across Pokémon species but not individual Pokémon</a:t>
            </a:r>
          </a:p>
          <a:p>
            <a:pPr marL="285750" indent="-285750">
              <a:buBlip>
                <a:blip r:embed="rId6"/>
              </a:buBlip>
            </a:pPr>
            <a:endParaRPr lang="en-US" dirty="0"/>
          </a:p>
          <a:p>
            <a:pPr marL="285750" indent="-285750">
              <a:buBlip>
                <a:blip r:embed="rId6"/>
              </a:buBlip>
            </a:pPr>
            <a:r>
              <a:rPr lang="en-US" dirty="0"/>
              <a:t>Can we successfully predict base stats on the physical characteristics of Pokémon alone?</a:t>
            </a:r>
          </a:p>
          <a:p>
            <a:pPr marL="285750" indent="-285750">
              <a:buBlip>
                <a:blip r:embed="rId6"/>
              </a:buBlip>
            </a:pPr>
            <a:endParaRPr lang="en-US" dirty="0"/>
          </a:p>
          <a:p>
            <a:pPr marL="285750" indent="-285750">
              <a:buBlip>
                <a:blip r:embed="rId6"/>
              </a:buBlip>
            </a:pPr>
            <a:r>
              <a:rPr lang="en-US" dirty="0"/>
              <a:t>Our initial analysis looks at Total</a:t>
            </a:r>
          </a:p>
        </p:txBody>
      </p:sp>
    </p:spTree>
    <p:extLst>
      <p:ext uri="{BB962C8B-B14F-4D97-AF65-F5344CB8AC3E}">
        <p14:creationId xmlns:p14="http://schemas.microsoft.com/office/powerpoint/2010/main" val="380210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7DBF5-09E8-43A3-A4C1-B937F29DFAC0}"/>
              </a:ext>
            </a:extLst>
          </p:cNvPr>
          <p:cNvSpPr/>
          <p:nvPr/>
        </p:nvSpPr>
        <p:spPr>
          <a:xfrm>
            <a:off x="314689" y="0"/>
            <a:ext cx="5507683" cy="2063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u="sng" dirty="0">
                <a:latin typeface="+mj-lt"/>
                <a:ea typeface="+mj-ea"/>
                <a:cs typeface="+mj-cs"/>
              </a:rPr>
              <a:t>MARS Example Using Pokémon Height &amp; Weight and Prediction Base Total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5EF001-9A8E-4C4A-B212-65E5CA90DF46}"/>
              </a:ext>
            </a:extLst>
          </p:cNvPr>
          <p:cNvSpPr/>
          <p:nvPr/>
        </p:nvSpPr>
        <p:spPr>
          <a:xfrm>
            <a:off x="268939" y="2081601"/>
            <a:ext cx="5599184" cy="4162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Call: earth(formula=</a:t>
            </a:r>
            <a:r>
              <a:rPr lang="en-US" sz="1600" dirty="0" err="1"/>
              <a:t>base_total~height_m+weight_kg</a:t>
            </a:r>
            <a:r>
              <a:rPr lang="en-US" sz="1600" dirty="0"/>
              <a:t>, data=</a:t>
            </a:r>
            <a:r>
              <a:rPr lang="en-US" sz="1600" dirty="0" err="1"/>
              <a:t>Pokemon</a:t>
            </a:r>
            <a:r>
              <a:rPr lang="en-US" sz="1600" dirty="0"/>
              <a:t>[</a:t>
            </a:r>
            <a:r>
              <a:rPr lang="en-US" sz="1600" dirty="0" err="1"/>
              <a:t>complete.cases</a:t>
            </a:r>
            <a:r>
              <a:rPr lang="en-US" sz="1600" dirty="0"/>
              <a:t>(</a:t>
            </a:r>
            <a:r>
              <a:rPr lang="en-US" sz="1600" dirty="0" err="1"/>
              <a:t>Pokemon</a:t>
            </a:r>
            <a:r>
              <a:rPr lang="en-US" sz="1600" dirty="0"/>
              <a:t>),-1], </a:t>
            </a:r>
            <a:r>
              <a:rPr lang="en-US" sz="1600" dirty="0" err="1"/>
              <a:t>nfold</a:t>
            </a:r>
            <a:r>
              <a:rPr lang="en-US" sz="1600" dirty="0"/>
              <a:t>=10, </a:t>
            </a:r>
            <a:r>
              <a:rPr lang="en-US" sz="1600" dirty="0" err="1"/>
              <a:t>ncross</a:t>
            </a:r>
            <a:r>
              <a:rPr lang="en-US" sz="1600" dirty="0"/>
              <a:t>=30, </a:t>
            </a:r>
            <a:r>
              <a:rPr lang="en-US" sz="1600" dirty="0" err="1"/>
              <a:t>varmod.method</a:t>
            </a:r>
            <a:r>
              <a:rPr lang="en-US" sz="1600" dirty="0"/>
              <a:t>="</a:t>
            </a:r>
            <a:r>
              <a:rPr lang="en-US" sz="1600" dirty="0" err="1"/>
              <a:t>lm</a:t>
            </a:r>
            <a:r>
              <a:rPr lang="en-US" sz="1600" dirty="0"/>
              <a:t>")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coefficients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(Intercept)          527.53891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h(1.6-height_m)     -153.00466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h(46.5-weight_kg)     -1.46334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Selected 3 of 5 terms, and 2 of 2 predictors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Termination condition: </a:t>
            </a:r>
            <a:r>
              <a:rPr lang="en-US" sz="1600" dirty="0" err="1"/>
              <a:t>RSq</a:t>
            </a:r>
            <a:r>
              <a:rPr lang="en-US" sz="1600" dirty="0"/>
              <a:t> changed by less than 0.001 at 5 terms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Importance: </a:t>
            </a:r>
            <a:r>
              <a:rPr lang="en-US" sz="1600" dirty="0" err="1"/>
              <a:t>height_m</a:t>
            </a:r>
            <a:r>
              <a:rPr lang="en-US" sz="1600" dirty="0"/>
              <a:t>, </a:t>
            </a:r>
            <a:r>
              <a:rPr lang="en-US" sz="1600" dirty="0" err="1"/>
              <a:t>weight_kg</a:t>
            </a: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Number of terms at each degree of interaction: 1 2 (additive model)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GCV 5584.368  RSS 1910250  </a:t>
            </a:r>
            <a:r>
              <a:rPr lang="en-US" sz="1600" dirty="0" err="1"/>
              <a:t>GRSq</a:t>
            </a:r>
            <a:r>
              <a:rPr lang="en-US" sz="1600" dirty="0"/>
              <a:t> 0.5780979  </a:t>
            </a:r>
            <a:r>
              <a:rPr lang="en-US" sz="1600" dirty="0" err="1"/>
              <a:t>RSq</a:t>
            </a:r>
            <a:r>
              <a:rPr lang="en-US" sz="1600" dirty="0"/>
              <a:t> 0.5876591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EBBAF-CE7A-4931-8136-279985073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" t="8839" r="49684" b="46258"/>
          <a:stretch/>
        </p:blipFill>
        <p:spPr>
          <a:xfrm>
            <a:off x="9327448" y="14999"/>
            <a:ext cx="2838102" cy="1599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2886B-54D8-4700-A341-42463D85A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8"/>
          <a:stretch/>
        </p:blipFill>
        <p:spPr>
          <a:xfrm>
            <a:off x="6090897" y="3474720"/>
            <a:ext cx="6001576" cy="3386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CC16A-2233-4FD5-82DF-97A060895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73" t="8839" b="45352"/>
          <a:stretch/>
        </p:blipFill>
        <p:spPr>
          <a:xfrm>
            <a:off x="9275492" y="1614196"/>
            <a:ext cx="2845214" cy="1599197"/>
          </a:xfrm>
          <a:prstGeom prst="rect">
            <a:avLst/>
          </a:prstGeom>
        </p:spPr>
      </p:pic>
      <p:pic>
        <p:nvPicPr>
          <p:cNvPr id="14" name="Picture 2" descr="Image result for pokemon computer">
            <a:extLst>
              <a:ext uri="{FF2B5EF4-FFF2-40B4-BE49-F238E27FC236}">
                <a16:creationId xmlns:a16="http://schemas.microsoft.com/office/drawing/2014/main" id="{A5A80B4E-13F0-48B7-8202-F2FF9F25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9116" y="244288"/>
            <a:ext cx="2122370" cy="288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sleeping pokemon">
            <a:extLst>
              <a:ext uri="{FF2B5EF4-FFF2-40B4-BE49-F238E27FC236}">
                <a16:creationId xmlns:a16="http://schemas.microsoft.com/office/drawing/2014/main" id="{D3AC5813-FAC0-4E51-8430-49A69ACC3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79647" y="6486202"/>
            <a:ext cx="504139" cy="35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659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9666C-1304-4E62-9AFE-69A6833C1677}"/>
              </a:ext>
            </a:extLst>
          </p:cNvPr>
          <p:cNvCxnSpPr>
            <a:cxnSpLocks/>
          </p:cNvCxnSpPr>
          <p:nvPr/>
        </p:nvCxnSpPr>
        <p:spPr>
          <a:xfrm>
            <a:off x="412345" y="1039550"/>
            <a:ext cx="0" cy="4975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B11840E-BE4C-4732-8F1E-8EB7FC91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00" y="1954634"/>
            <a:ext cx="3432608" cy="4060271"/>
          </a:xfrm>
          <a:prstGeom prst="rect">
            <a:avLst/>
          </a:prstGeom>
        </p:spPr>
      </p:pic>
      <p:pic>
        <p:nvPicPr>
          <p:cNvPr id="2052" name="Picture 4" descr="Shuckle">
            <a:extLst>
              <a:ext uri="{FF2B5EF4-FFF2-40B4-BE49-F238E27FC236}">
                <a16:creationId xmlns:a16="http://schemas.microsoft.com/office/drawing/2014/main" id="{B9E40A19-6992-4A65-AB3C-917CF3D7F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393" y="4654132"/>
            <a:ext cx="1464413" cy="146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7DD54C-EDB5-4CFC-AA0B-DF096EE9849E}"/>
              </a:ext>
            </a:extLst>
          </p:cNvPr>
          <p:cNvSpPr txBox="1"/>
          <p:nvPr/>
        </p:nvSpPr>
        <p:spPr>
          <a:xfrm rot="16200000">
            <a:off x="-83781" y="3342561"/>
            <a:ext cx="67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91D7E9-7A74-4588-8D5E-F32673A21A17}"/>
              </a:ext>
            </a:extLst>
          </p:cNvPr>
          <p:cNvSpPr txBox="1"/>
          <p:nvPr/>
        </p:nvSpPr>
        <p:spPr>
          <a:xfrm>
            <a:off x="2052292" y="6377983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Defense: 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427CB3-6823-4505-8F34-0E6647A34F4A}"/>
              </a:ext>
            </a:extLst>
          </p:cNvPr>
          <p:cNvSpPr txBox="1"/>
          <p:nvPr/>
        </p:nvSpPr>
        <p:spPr>
          <a:xfrm>
            <a:off x="5895668" y="6363266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Defense: 95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F5475-A6B0-4CA2-866F-DFF43C41E17D}"/>
              </a:ext>
            </a:extLst>
          </p:cNvPr>
          <p:cNvSpPr txBox="1"/>
          <p:nvPr/>
        </p:nvSpPr>
        <p:spPr>
          <a:xfrm>
            <a:off x="10167062" y="6363266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Defense: 230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B1365-8263-43BE-A421-E0C86E8CACE5}"/>
              </a:ext>
            </a:extLst>
          </p:cNvPr>
          <p:cNvSpPr txBox="1"/>
          <p:nvPr/>
        </p:nvSpPr>
        <p:spPr>
          <a:xfrm>
            <a:off x="1997332" y="6118545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Weight: 106 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8E575-EC9E-4B18-8902-DD38D573C4B3}"/>
              </a:ext>
            </a:extLst>
          </p:cNvPr>
          <p:cNvSpPr txBox="1"/>
          <p:nvPr/>
        </p:nvSpPr>
        <p:spPr>
          <a:xfrm>
            <a:off x="5840708" y="6056635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Weight: 52 kg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5C132-50D5-4477-830A-E1B6BB7F0014}"/>
              </a:ext>
            </a:extLst>
          </p:cNvPr>
          <p:cNvSpPr txBox="1"/>
          <p:nvPr/>
        </p:nvSpPr>
        <p:spPr>
          <a:xfrm>
            <a:off x="10167062" y="6056635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Weight: 21 kg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7E90D6-9050-4109-BD7D-05AE63F19211}"/>
              </a:ext>
            </a:extLst>
          </p:cNvPr>
          <p:cNvSpPr txBox="1"/>
          <p:nvPr/>
        </p:nvSpPr>
        <p:spPr>
          <a:xfrm>
            <a:off x="1391646" y="796954"/>
            <a:ext cx="164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Haxorus</a:t>
            </a:r>
            <a:endParaRPr lang="en-US" u="sng" dirty="0"/>
          </a:p>
        </p:txBody>
      </p:sp>
      <p:pic>
        <p:nvPicPr>
          <p:cNvPr id="2054" name="Picture 6" descr="Image result for haxorus serebii">
            <a:extLst>
              <a:ext uri="{FF2B5EF4-FFF2-40B4-BE49-F238E27FC236}">
                <a16:creationId xmlns:a16="http://schemas.microsoft.com/office/drawing/2014/main" id="{B0B3035A-CFE5-4E7A-B816-5F12E8F05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507" y="834534"/>
            <a:ext cx="5662740" cy="56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93B2D-FC03-4DB4-B0CF-86B37C7F2497}"/>
              </a:ext>
            </a:extLst>
          </p:cNvPr>
          <p:cNvSpPr txBox="1"/>
          <p:nvPr/>
        </p:nvSpPr>
        <p:spPr>
          <a:xfrm>
            <a:off x="5897467" y="796954"/>
            <a:ext cx="133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Gallade</a:t>
            </a:r>
            <a:endParaRPr lang="en-US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966E47-8A9E-4198-B298-B5E88B7B410F}"/>
              </a:ext>
            </a:extLst>
          </p:cNvPr>
          <p:cNvSpPr txBox="1"/>
          <p:nvPr/>
        </p:nvSpPr>
        <p:spPr>
          <a:xfrm>
            <a:off x="10267655" y="796954"/>
            <a:ext cx="133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Shuckle</a:t>
            </a:r>
            <a:endParaRPr lang="en-US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D1A7C-AE04-466A-AAF8-8790F747B80E}"/>
              </a:ext>
            </a:extLst>
          </p:cNvPr>
          <p:cNvSpPr txBox="1"/>
          <p:nvPr/>
        </p:nvSpPr>
        <p:spPr>
          <a:xfrm>
            <a:off x="3624048" y="139290"/>
            <a:ext cx="5880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The Problem with Just Height and Weight</a:t>
            </a:r>
          </a:p>
        </p:txBody>
      </p:sp>
    </p:spTree>
    <p:extLst>
      <p:ext uri="{BB962C8B-B14F-4D97-AF65-F5344CB8AC3E}">
        <p14:creationId xmlns:p14="http://schemas.microsoft.com/office/powerpoint/2010/main" val="361001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ailord">
            <a:extLst>
              <a:ext uri="{FF2B5EF4-FFF2-40B4-BE49-F238E27FC236}">
                <a16:creationId xmlns:a16="http://schemas.microsoft.com/office/drawing/2014/main" id="{F51EDE3F-D0D9-41BC-8135-7B4097FEE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45" y="-2158566"/>
            <a:ext cx="9133697" cy="913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CD704D-C314-4356-B7CA-09E82C6FD9D9}"/>
              </a:ext>
            </a:extLst>
          </p:cNvPr>
          <p:cNvCxnSpPr/>
          <p:nvPr/>
        </p:nvCxnSpPr>
        <p:spPr>
          <a:xfrm>
            <a:off x="3112316" y="3179428"/>
            <a:ext cx="8045042" cy="27264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BBC6DA-F192-48A9-B474-FE5BA4E79ACA}"/>
              </a:ext>
            </a:extLst>
          </p:cNvPr>
          <p:cNvSpPr txBox="1"/>
          <p:nvPr/>
        </p:nvSpPr>
        <p:spPr>
          <a:xfrm rot="1125458">
            <a:off x="5285064" y="4131778"/>
            <a:ext cx="104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14.5 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2AD47-8629-43E8-9DBA-F6958D57BAE3}"/>
              </a:ext>
            </a:extLst>
          </p:cNvPr>
          <p:cNvCxnSpPr>
            <a:cxnSpLocks/>
          </p:cNvCxnSpPr>
          <p:nvPr/>
        </p:nvCxnSpPr>
        <p:spPr>
          <a:xfrm>
            <a:off x="328455" y="4923481"/>
            <a:ext cx="0" cy="10914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haxorus serebii">
            <a:extLst>
              <a:ext uri="{FF2B5EF4-FFF2-40B4-BE49-F238E27FC236}">
                <a16:creationId xmlns:a16="http://schemas.microsoft.com/office/drawing/2014/main" id="{C4A63162-5B1B-4664-AA8F-0A2D9C41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9" y="4923481"/>
            <a:ext cx="1061087" cy="119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F7723F-39CA-4DAE-809F-609AD65AC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883" y="5096619"/>
            <a:ext cx="753010" cy="918305"/>
          </a:xfrm>
          <a:prstGeom prst="rect">
            <a:avLst/>
          </a:prstGeom>
        </p:spPr>
      </p:pic>
      <p:pic>
        <p:nvPicPr>
          <p:cNvPr id="11" name="Picture 4" descr="Shuckle">
            <a:extLst>
              <a:ext uri="{FF2B5EF4-FFF2-40B4-BE49-F238E27FC236}">
                <a16:creationId xmlns:a16="http://schemas.microsoft.com/office/drawing/2014/main" id="{B4ACA16F-3578-4150-97CA-5569D16BB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45" y="5745226"/>
            <a:ext cx="321248" cy="32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00ED3-CCC7-4615-ACC3-630D0D7BC56A}"/>
              </a:ext>
            </a:extLst>
          </p:cNvPr>
          <p:cNvSpPr txBox="1"/>
          <p:nvPr/>
        </p:nvSpPr>
        <p:spPr>
          <a:xfrm>
            <a:off x="419809" y="6284816"/>
            <a:ext cx="956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Defense: 90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C5798-4DFB-412F-8D5F-DAD9C0045F2F}"/>
              </a:ext>
            </a:extLst>
          </p:cNvPr>
          <p:cNvSpPr txBox="1"/>
          <p:nvPr/>
        </p:nvSpPr>
        <p:spPr>
          <a:xfrm>
            <a:off x="1670392" y="6300271"/>
            <a:ext cx="956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Defense: 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DAF21-FA85-4E64-90B9-A402C6BDB194}"/>
              </a:ext>
            </a:extLst>
          </p:cNvPr>
          <p:cNvSpPr txBox="1"/>
          <p:nvPr/>
        </p:nvSpPr>
        <p:spPr>
          <a:xfrm>
            <a:off x="2957227" y="6285510"/>
            <a:ext cx="106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Defense: 230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4DAE3-5F49-4B74-9081-B69C991F1AE1}"/>
              </a:ext>
            </a:extLst>
          </p:cNvPr>
          <p:cNvSpPr txBox="1"/>
          <p:nvPr/>
        </p:nvSpPr>
        <p:spPr>
          <a:xfrm rot="1187786">
            <a:off x="4749835" y="4979210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Defense: 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3B04-4E8E-48F2-A19A-C38E6E716802}"/>
              </a:ext>
            </a:extLst>
          </p:cNvPr>
          <p:cNvSpPr txBox="1"/>
          <p:nvPr/>
        </p:nvSpPr>
        <p:spPr>
          <a:xfrm>
            <a:off x="419809" y="6095233"/>
            <a:ext cx="956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Weight: 106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C5C61-CBD3-4AB0-B060-E8078C55EDF7}"/>
              </a:ext>
            </a:extLst>
          </p:cNvPr>
          <p:cNvSpPr txBox="1"/>
          <p:nvPr/>
        </p:nvSpPr>
        <p:spPr>
          <a:xfrm>
            <a:off x="1670392" y="6110688"/>
            <a:ext cx="956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Weight: 52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43E22B-33BC-4EF4-B806-A87DD2D14F29}"/>
              </a:ext>
            </a:extLst>
          </p:cNvPr>
          <p:cNvSpPr txBox="1"/>
          <p:nvPr/>
        </p:nvSpPr>
        <p:spPr>
          <a:xfrm>
            <a:off x="2957227" y="6095927"/>
            <a:ext cx="106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Weight: 21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792660-18A5-4384-9381-D35802A46746}"/>
              </a:ext>
            </a:extLst>
          </p:cNvPr>
          <p:cNvSpPr txBox="1"/>
          <p:nvPr/>
        </p:nvSpPr>
        <p:spPr>
          <a:xfrm rot="1187786">
            <a:off x="4876801" y="4647556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Weight: 398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709AB3-6755-4E56-AA96-4C65B0E0C26F}"/>
              </a:ext>
            </a:extLst>
          </p:cNvPr>
          <p:cNvSpPr txBox="1"/>
          <p:nvPr/>
        </p:nvSpPr>
        <p:spPr>
          <a:xfrm>
            <a:off x="7868873" y="192947"/>
            <a:ext cx="3951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err="1"/>
              <a:t>Wailord</a:t>
            </a:r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3175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1F06D-36FD-452A-A81D-0ED00FBCA9AD}"/>
              </a:ext>
            </a:extLst>
          </p:cNvPr>
          <p:cNvSpPr txBox="1"/>
          <p:nvPr/>
        </p:nvSpPr>
        <p:spPr>
          <a:xfrm>
            <a:off x="2568444" y="395997"/>
            <a:ext cx="2877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Additional Variables</a:t>
            </a:r>
          </a:p>
        </p:txBody>
      </p:sp>
      <p:pic>
        <p:nvPicPr>
          <p:cNvPr id="1026" name="Picture 2" descr="Image result for pokemon eggs">
            <a:extLst>
              <a:ext uri="{FF2B5EF4-FFF2-40B4-BE49-F238E27FC236}">
                <a16:creationId xmlns:a16="http://schemas.microsoft.com/office/drawing/2014/main" id="{8BF31190-1325-43E3-8BFA-83EC3AB9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0" y="139290"/>
            <a:ext cx="22383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4DAACA-BDF3-458E-80DB-0F16F96BCA46}"/>
              </a:ext>
            </a:extLst>
          </p:cNvPr>
          <p:cNvSpPr txBox="1"/>
          <p:nvPr/>
        </p:nvSpPr>
        <p:spPr>
          <a:xfrm>
            <a:off x="281639" y="1903705"/>
            <a:ext cx="2808515" cy="323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Continuous Variables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Height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Weight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Experience Growth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Base Egg Steps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Capture Rate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Base Happiness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Stage of Evolution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7B031-3EE8-437F-816C-74152C58B670}"/>
              </a:ext>
            </a:extLst>
          </p:cNvPr>
          <p:cNvSpPr txBox="1"/>
          <p:nvPr/>
        </p:nvSpPr>
        <p:spPr>
          <a:xfrm>
            <a:off x="3090154" y="1904472"/>
            <a:ext cx="2808515" cy="198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Categorical Variables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Type one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Type two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Generation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Legendary Status</a:t>
            </a:r>
          </a:p>
        </p:txBody>
      </p:sp>
      <p:pic>
        <p:nvPicPr>
          <p:cNvPr id="4" name="Picture 2" descr="Image result for pokemon types">
            <a:extLst>
              <a:ext uri="{FF2B5EF4-FFF2-40B4-BE49-F238E27FC236}">
                <a16:creationId xmlns:a16="http://schemas.microsoft.com/office/drawing/2014/main" id="{8E5E4D47-BE23-4ED4-BD74-E19DFD58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623" y="290133"/>
            <a:ext cx="6462003" cy="646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88550-6973-4F03-AE56-E84D44068BEB}"/>
              </a:ext>
            </a:extLst>
          </p:cNvPr>
          <p:cNvSpPr txBox="1"/>
          <p:nvPr/>
        </p:nvSpPr>
        <p:spPr>
          <a:xfrm>
            <a:off x="3005818" y="4077873"/>
            <a:ext cx="2808515" cy="281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Interactions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Type one*Type two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Height*Weight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Base egg steps * </a:t>
            </a:r>
          </a:p>
          <a:p>
            <a:pPr>
              <a:lnSpc>
                <a:spcPct val="150000"/>
              </a:lnSpc>
            </a:pPr>
            <a:r>
              <a:rPr lang="en-US" dirty="0"/>
              <a:t>capture rate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Legendary Status *</a:t>
            </a:r>
          </a:p>
          <a:p>
            <a:pPr>
              <a:lnSpc>
                <a:spcPct val="150000"/>
              </a:lnSpc>
            </a:pPr>
            <a:r>
              <a:rPr lang="en-US" dirty="0"/>
              <a:t>Experience growth</a:t>
            </a:r>
          </a:p>
        </p:txBody>
      </p:sp>
      <p:pic>
        <p:nvPicPr>
          <p:cNvPr id="5" name="Picture 4" descr="Image result for pokemon evolution">
            <a:extLst>
              <a:ext uri="{FF2B5EF4-FFF2-40B4-BE49-F238E27FC236}">
                <a16:creationId xmlns:a16="http://schemas.microsoft.com/office/drawing/2014/main" id="{0144CFD9-9613-4C52-AC5D-A68DA93C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9" y="5138565"/>
            <a:ext cx="2238375" cy="168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8ED19B-4133-4253-A6C2-F0024AD7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2" t="5559" b="5804"/>
          <a:stretch/>
        </p:blipFill>
        <p:spPr>
          <a:xfrm>
            <a:off x="167952" y="2788921"/>
            <a:ext cx="7156166" cy="4069080"/>
          </a:xfrm>
          <a:prstGeom prst="rect">
            <a:avLst/>
          </a:prstGeom>
        </p:spPr>
      </p:pic>
      <p:pic>
        <p:nvPicPr>
          <p:cNvPr id="2052" name="Picture 4" descr="Image result for aegislash">
            <a:extLst>
              <a:ext uri="{FF2B5EF4-FFF2-40B4-BE49-F238E27FC236}">
                <a16:creationId xmlns:a16="http://schemas.microsoft.com/office/drawing/2014/main" id="{84FF7240-900D-4F8C-9EFE-00DEB614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3145" y="811895"/>
            <a:ext cx="1977025" cy="19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12BA4-4E5F-4C3C-8F64-FD0CE276D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22" r="13657"/>
          <a:stretch/>
        </p:blipFill>
        <p:spPr>
          <a:xfrm>
            <a:off x="690466" y="38282"/>
            <a:ext cx="2913832" cy="267270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03CAB-754B-47D0-A70D-6A8078002C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7" b="18083"/>
          <a:stretch/>
        </p:blipFill>
        <p:spPr>
          <a:xfrm>
            <a:off x="7658252" y="883361"/>
            <a:ext cx="4546641" cy="2429005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89D4FE-0700-46E0-8B66-D0B1810D83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55" b="18356"/>
          <a:stretch/>
        </p:blipFill>
        <p:spPr>
          <a:xfrm>
            <a:off x="7707424" y="3945276"/>
            <a:ext cx="4477616" cy="24928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9188D8-7450-4CE4-907C-C21A8432D71E}"/>
              </a:ext>
            </a:extLst>
          </p:cNvPr>
          <p:cNvSpPr txBox="1"/>
          <p:nvPr/>
        </p:nvSpPr>
        <p:spPr>
          <a:xfrm>
            <a:off x="3795386" y="0"/>
            <a:ext cx="3813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Additional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0E0C40-358A-441F-BADD-4596AAC5E6EA}"/>
              </a:ext>
            </a:extLst>
          </p:cNvPr>
          <p:cNvSpPr txBox="1"/>
          <p:nvPr/>
        </p:nvSpPr>
        <p:spPr>
          <a:xfrm>
            <a:off x="4610475" y="1349936"/>
            <a:ext cx="1384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*Some Pokémon like </a:t>
            </a:r>
            <a:r>
              <a:rPr lang="en-US" sz="1200" dirty="0" err="1"/>
              <a:t>Agislash</a:t>
            </a:r>
            <a:r>
              <a:rPr lang="en-US" sz="1200" dirty="0"/>
              <a:t> have unique typing (ghost/steel) so we look at type one and two as separate variables</a:t>
            </a:r>
          </a:p>
        </p:txBody>
      </p:sp>
    </p:spTree>
    <p:extLst>
      <p:ext uri="{BB962C8B-B14F-4D97-AF65-F5344CB8AC3E}">
        <p14:creationId xmlns:p14="http://schemas.microsoft.com/office/powerpoint/2010/main" val="2522202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1160</Words>
  <Application>Microsoft Office PowerPoint</Application>
  <PresentationFormat>Widescreen</PresentationFormat>
  <Paragraphs>164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Gill Sans MT</vt:lpstr>
      <vt:lpstr>Office Theme</vt:lpstr>
      <vt:lpstr>Gallery</vt:lpstr>
      <vt:lpstr>Determining Pokémon stats with MARS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Mega Problem</vt:lpstr>
      <vt:lpstr>Proposed Process for Determining the Other Statistics</vt:lpstr>
      <vt:lpstr>PowerPoint Presentation</vt:lpstr>
      <vt:lpstr>Up to Step 4 in our Proposed Process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Pokémon stats with MARS</dc:title>
  <dc:creator>Frank DeVone</dc:creator>
  <cp:lastModifiedBy>Frank DeVone</cp:lastModifiedBy>
  <cp:revision>2</cp:revision>
  <dcterms:created xsi:type="dcterms:W3CDTF">2019-12-03T06:42:21Z</dcterms:created>
  <dcterms:modified xsi:type="dcterms:W3CDTF">2019-12-03T07:15:23Z</dcterms:modified>
</cp:coreProperties>
</file>